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62" r:id="rId2"/>
  </p:sldMasterIdLst>
  <p:notesMasterIdLst>
    <p:notesMasterId r:id="rId17"/>
  </p:notesMasterIdLst>
  <p:sldIdLst>
    <p:sldId id="256" r:id="rId3"/>
    <p:sldId id="339" r:id="rId4"/>
    <p:sldId id="348" r:id="rId5"/>
    <p:sldId id="322" r:id="rId6"/>
    <p:sldId id="318" r:id="rId7"/>
    <p:sldId id="321" r:id="rId8"/>
    <p:sldId id="341" r:id="rId9"/>
    <p:sldId id="326" r:id="rId10"/>
    <p:sldId id="347" r:id="rId11"/>
    <p:sldId id="346" r:id="rId12"/>
    <p:sldId id="344" r:id="rId13"/>
    <p:sldId id="329" r:id="rId14"/>
    <p:sldId id="345" r:id="rId15"/>
    <p:sldId id="330"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CE5"/>
    <a:srgbClr val="FBC7B7"/>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55121" autoAdjust="0"/>
  </p:normalViewPr>
  <p:slideViewPr>
    <p:cSldViewPr snapToGrid="0">
      <p:cViewPr varScale="1">
        <p:scale>
          <a:sx n="37" d="100"/>
          <a:sy n="37" d="100"/>
        </p:scale>
        <p:origin x="2064" y="54"/>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FC881-BF5A-4BA6-AEAD-D21AF919B68A}" type="doc">
      <dgm:prSet loTypeId="urn:microsoft.com/office/officeart/2005/8/layout/hProcess9" loCatId="process" qsTypeId="urn:microsoft.com/office/officeart/2005/8/quickstyle/simple1" qsCatId="simple" csTypeId="urn:microsoft.com/office/officeart/2005/8/colors/accent1_2" csCatId="accent1" phldr="1"/>
      <dgm:spPr/>
    </dgm:pt>
    <dgm:pt modelId="{6283CD39-80D8-4E36-B1FD-B235578375B0}">
      <dgm:prSet phldrT="[Text]" custT="1"/>
      <dgm:spPr>
        <a:xfrm>
          <a:off x="3766353"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Brand’s Situation Assessment</a:t>
          </a:r>
          <a:endParaRPr lang="en-US" sz="1600" dirty="0">
            <a:solidFill>
              <a:srgbClr val="FFFFFF"/>
            </a:solidFill>
            <a:latin typeface="Arial"/>
            <a:ea typeface="+mn-ea"/>
            <a:cs typeface="+mn-cs"/>
          </a:endParaRPr>
        </a:p>
      </dgm:t>
    </dgm:pt>
    <dgm:pt modelId="{68744ECD-093C-4D66-BC48-FACD851E14EE}" type="parTrans" cxnId="{63DA5E70-7C52-418F-B0AB-73D80A83669C}">
      <dgm:prSet/>
      <dgm:spPr/>
      <dgm:t>
        <a:bodyPr/>
        <a:lstStyle/>
        <a:p>
          <a:endParaRPr lang="en-US" sz="1600"/>
        </a:p>
      </dgm:t>
    </dgm:pt>
    <dgm:pt modelId="{88E67F1D-ED79-4764-834D-BF7125238B9F}" type="sibTrans" cxnId="{63DA5E70-7C52-418F-B0AB-73D80A83669C}">
      <dgm:prSet/>
      <dgm:spPr/>
      <dgm:t>
        <a:bodyPr/>
        <a:lstStyle/>
        <a:p>
          <a:endParaRPr lang="en-US" sz="1600"/>
        </a:p>
      </dgm:t>
    </dgm:pt>
    <dgm:pt modelId="{004B996E-9626-4A2E-8231-E90246BEDC73}">
      <dgm:prSet phldrT="[Text]" custT="1"/>
      <dgm:spPr>
        <a:xfrm>
          <a:off x="5647481"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Strategies</a:t>
          </a:r>
          <a:endParaRPr lang="en-US" sz="1600" dirty="0">
            <a:solidFill>
              <a:srgbClr val="FFFFFF"/>
            </a:solidFill>
            <a:latin typeface="Arial"/>
            <a:ea typeface="+mn-ea"/>
            <a:cs typeface="+mn-cs"/>
          </a:endParaRPr>
        </a:p>
      </dgm:t>
    </dgm:pt>
    <dgm:pt modelId="{67141AF4-2225-453C-A7A4-29A4B6FCD1BF}" type="parTrans" cxnId="{ECB30411-D7B8-4238-8A8D-5E9A2525ECA0}">
      <dgm:prSet/>
      <dgm:spPr/>
      <dgm:t>
        <a:bodyPr/>
        <a:lstStyle/>
        <a:p>
          <a:endParaRPr lang="en-US" sz="1600"/>
        </a:p>
      </dgm:t>
    </dgm:pt>
    <dgm:pt modelId="{CA711321-C4C9-4F60-B17D-1852F1788311}" type="sibTrans" cxnId="{ECB30411-D7B8-4238-8A8D-5E9A2525ECA0}">
      <dgm:prSet/>
      <dgm:spPr/>
      <dgm:t>
        <a:bodyPr/>
        <a:lstStyle/>
        <a:p>
          <a:endParaRPr lang="en-US" sz="1600"/>
        </a:p>
      </dgm:t>
    </dgm:pt>
    <dgm:pt modelId="{87241F3F-E935-4CBA-85C4-BFADE28C3D90}">
      <dgm:prSet phldrT="[Text]" custT="1"/>
      <dgm:spPr>
        <a:xfrm>
          <a:off x="7528609"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Plans</a:t>
          </a:r>
          <a:endParaRPr lang="en-US" sz="1600" dirty="0">
            <a:solidFill>
              <a:srgbClr val="FFFFFF"/>
            </a:solidFill>
            <a:latin typeface="Arial"/>
            <a:ea typeface="+mn-ea"/>
            <a:cs typeface="+mn-cs"/>
          </a:endParaRPr>
        </a:p>
      </dgm:t>
    </dgm:pt>
    <dgm:pt modelId="{32C8ABE5-CD22-4363-A347-07DCCA56ABD3}" type="parTrans" cxnId="{77628AD1-CF8D-4FB2-A9D3-78105BA1F8B5}">
      <dgm:prSet/>
      <dgm:spPr/>
      <dgm:t>
        <a:bodyPr/>
        <a:lstStyle/>
        <a:p>
          <a:endParaRPr lang="en-US" sz="1600"/>
        </a:p>
      </dgm:t>
    </dgm:pt>
    <dgm:pt modelId="{8381B362-136E-4806-B4A7-8BF5D4141107}" type="sibTrans" cxnId="{77628AD1-CF8D-4FB2-A9D3-78105BA1F8B5}">
      <dgm:prSet/>
      <dgm:spPr/>
      <dgm:t>
        <a:bodyPr/>
        <a:lstStyle/>
        <a:p>
          <a:endParaRPr lang="en-US" sz="1600"/>
        </a:p>
      </dgm:t>
    </dgm:pt>
    <dgm:pt modelId="{05229B20-873E-4787-BFCA-9BE4736BFA93}">
      <dgm:prSet phldrT="[Text]" custT="1"/>
      <dgm:spPr>
        <a:xfrm>
          <a:off x="4097"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Annual Research Presentations</a:t>
          </a:r>
          <a:endParaRPr lang="en-US" sz="1600" dirty="0">
            <a:solidFill>
              <a:srgbClr val="FFFFFF"/>
            </a:solidFill>
            <a:latin typeface="Arial"/>
            <a:ea typeface="+mn-ea"/>
            <a:cs typeface="+mn-cs"/>
          </a:endParaRPr>
        </a:p>
      </dgm:t>
    </dgm:pt>
    <dgm:pt modelId="{3D2B4093-5196-46BF-9737-F3C4FE0764F6}" type="parTrans" cxnId="{D65A8CB7-20E7-4D4C-B98F-8D5D0C5027CF}">
      <dgm:prSet/>
      <dgm:spPr/>
      <dgm:t>
        <a:bodyPr/>
        <a:lstStyle/>
        <a:p>
          <a:endParaRPr lang="en-US" sz="1600"/>
        </a:p>
      </dgm:t>
    </dgm:pt>
    <dgm:pt modelId="{F7A0146D-0E3D-4922-9A91-8CE2E1A8F981}" type="sibTrans" cxnId="{D65A8CB7-20E7-4D4C-B98F-8D5D0C5027CF}">
      <dgm:prSet/>
      <dgm:spPr/>
      <dgm:t>
        <a:bodyPr/>
        <a:lstStyle/>
        <a:p>
          <a:endParaRPr lang="en-US" sz="1600"/>
        </a:p>
      </dgm:t>
    </dgm:pt>
    <dgm:pt modelId="{ADB76D9C-41EF-489C-B251-E7C94E8E0EFA}" type="pres">
      <dgm:prSet presAssocID="{B80FC881-BF5A-4BA6-AEAD-D21AF919B68A}" presName="CompostProcess" presStyleCnt="0">
        <dgm:presLayoutVars>
          <dgm:dir/>
          <dgm:resizeHandles val="exact"/>
        </dgm:presLayoutVars>
      </dgm:prSet>
      <dgm:spPr/>
    </dgm:pt>
    <dgm:pt modelId="{1F8B55E8-2AC1-457A-9DE6-C5926C091531}" type="pres">
      <dgm:prSet presAssocID="{B80FC881-BF5A-4BA6-AEAD-D21AF919B68A}" presName="arrow" presStyleLbl="bgShp" presStyleIdx="0" presStyleCnt="1"/>
      <dgm:spPr>
        <a:xfrm>
          <a:off x="699319" y="0"/>
          <a:ext cx="7925619" cy="4324281"/>
        </a:xfrm>
        <a:prstGeom prst="rightArrow">
          <a:avLst/>
        </a:prstGeom>
        <a:solidFill>
          <a:srgbClr val="004C99">
            <a:tint val="40000"/>
            <a:hueOff val="0"/>
            <a:satOff val="0"/>
            <a:lumOff val="0"/>
            <a:alphaOff val="0"/>
          </a:srgbClr>
        </a:solidFill>
        <a:ln>
          <a:noFill/>
        </a:ln>
        <a:effectLst/>
      </dgm:spPr>
    </dgm:pt>
    <dgm:pt modelId="{55BAD358-DB9B-449B-955D-8792D885610A}" type="pres">
      <dgm:prSet presAssocID="{B80FC881-BF5A-4BA6-AEAD-D21AF919B68A}" presName="linearProcess" presStyleCnt="0"/>
      <dgm:spPr/>
    </dgm:pt>
    <dgm:pt modelId="{265A5A9B-9854-44FA-805B-97DD4DF401EA}" type="pres">
      <dgm:prSet presAssocID="{05229B20-873E-4787-BFCA-9BE4736BFA93}" presName="textNode" presStyleLbl="node1" presStyleIdx="0" presStyleCnt="4">
        <dgm:presLayoutVars>
          <dgm:bulletEnabled val="1"/>
        </dgm:presLayoutVars>
      </dgm:prSet>
      <dgm:spPr>
        <a:prstGeom prst="roundRect">
          <a:avLst/>
        </a:prstGeom>
      </dgm:spPr>
      <dgm:t>
        <a:bodyPr/>
        <a:lstStyle/>
        <a:p>
          <a:endParaRPr lang="en-US"/>
        </a:p>
      </dgm:t>
    </dgm:pt>
    <dgm:pt modelId="{841D7743-2BB7-4C3F-B2AB-0C80E35F65D4}" type="pres">
      <dgm:prSet presAssocID="{F7A0146D-0E3D-4922-9A91-8CE2E1A8F981}" presName="sibTrans" presStyleCnt="0"/>
      <dgm:spPr/>
    </dgm:pt>
    <dgm:pt modelId="{6483185B-0574-45FF-A280-2B2BA2B0216C}" type="pres">
      <dgm:prSet presAssocID="{6283CD39-80D8-4E36-B1FD-B235578375B0}" presName="textNode" presStyleLbl="node1" presStyleIdx="1" presStyleCnt="4">
        <dgm:presLayoutVars>
          <dgm:bulletEnabled val="1"/>
        </dgm:presLayoutVars>
      </dgm:prSet>
      <dgm:spPr>
        <a:prstGeom prst="roundRect">
          <a:avLst/>
        </a:prstGeom>
      </dgm:spPr>
      <dgm:t>
        <a:bodyPr/>
        <a:lstStyle/>
        <a:p>
          <a:endParaRPr lang="en-US"/>
        </a:p>
      </dgm:t>
    </dgm:pt>
    <dgm:pt modelId="{656F8242-4F5A-4FE3-B6AB-506FC2EF23CC}" type="pres">
      <dgm:prSet presAssocID="{88E67F1D-ED79-4764-834D-BF7125238B9F}" presName="sibTrans" presStyleCnt="0"/>
      <dgm:spPr/>
    </dgm:pt>
    <dgm:pt modelId="{BFE71599-C670-4CD9-A507-038C90247187}" type="pres">
      <dgm:prSet presAssocID="{004B996E-9626-4A2E-8231-E90246BEDC73}" presName="textNode" presStyleLbl="node1" presStyleIdx="2" presStyleCnt="4">
        <dgm:presLayoutVars>
          <dgm:bulletEnabled val="1"/>
        </dgm:presLayoutVars>
      </dgm:prSet>
      <dgm:spPr>
        <a:prstGeom prst="roundRect">
          <a:avLst/>
        </a:prstGeom>
      </dgm:spPr>
      <dgm:t>
        <a:bodyPr/>
        <a:lstStyle/>
        <a:p>
          <a:endParaRPr lang="en-US"/>
        </a:p>
      </dgm:t>
    </dgm:pt>
    <dgm:pt modelId="{2704D678-EF7F-472E-BDDB-09DEA92A263A}" type="pres">
      <dgm:prSet presAssocID="{CA711321-C4C9-4F60-B17D-1852F1788311}" presName="sibTrans" presStyleCnt="0"/>
      <dgm:spPr/>
    </dgm:pt>
    <dgm:pt modelId="{A45B4DED-0FF7-41C4-B1A4-B10D8EB3D729}" type="pres">
      <dgm:prSet presAssocID="{87241F3F-E935-4CBA-85C4-BFADE28C3D90}" presName="textNode" presStyleLbl="node1" presStyleIdx="3" presStyleCnt="4">
        <dgm:presLayoutVars>
          <dgm:bulletEnabled val="1"/>
        </dgm:presLayoutVars>
      </dgm:prSet>
      <dgm:spPr>
        <a:prstGeom prst="roundRect">
          <a:avLst/>
        </a:prstGeom>
      </dgm:spPr>
      <dgm:t>
        <a:bodyPr/>
        <a:lstStyle/>
        <a:p>
          <a:endParaRPr lang="en-US"/>
        </a:p>
      </dgm:t>
    </dgm:pt>
  </dgm:ptLst>
  <dgm:cxnLst>
    <dgm:cxn modelId="{86FFE9E8-97E6-4231-AB75-319010894E1A}" type="presOf" srcId="{B80FC881-BF5A-4BA6-AEAD-D21AF919B68A}" destId="{ADB76D9C-41EF-489C-B251-E7C94E8E0EFA}" srcOrd="0" destOrd="0" presId="urn:microsoft.com/office/officeart/2005/8/layout/hProcess9"/>
    <dgm:cxn modelId="{2A9E9037-BCAB-41B6-B70A-03482106FAF5}" type="presOf" srcId="{87241F3F-E935-4CBA-85C4-BFADE28C3D90}" destId="{A45B4DED-0FF7-41C4-B1A4-B10D8EB3D729}" srcOrd="0" destOrd="0" presId="urn:microsoft.com/office/officeart/2005/8/layout/hProcess9"/>
    <dgm:cxn modelId="{D65A8CB7-20E7-4D4C-B98F-8D5D0C5027CF}" srcId="{B80FC881-BF5A-4BA6-AEAD-D21AF919B68A}" destId="{05229B20-873E-4787-BFCA-9BE4736BFA93}" srcOrd="0" destOrd="0" parTransId="{3D2B4093-5196-46BF-9737-F3C4FE0764F6}" sibTransId="{F7A0146D-0E3D-4922-9A91-8CE2E1A8F981}"/>
    <dgm:cxn modelId="{9E8A59CC-5AE5-4E7A-9DE5-C2A8146C97F8}" type="presOf" srcId="{004B996E-9626-4A2E-8231-E90246BEDC73}" destId="{BFE71599-C670-4CD9-A507-038C90247187}" srcOrd="0" destOrd="0" presId="urn:microsoft.com/office/officeart/2005/8/layout/hProcess9"/>
    <dgm:cxn modelId="{949241CC-9EAA-4D96-98F3-1AF051289EBF}" type="presOf" srcId="{6283CD39-80D8-4E36-B1FD-B235578375B0}" destId="{6483185B-0574-45FF-A280-2B2BA2B0216C}" srcOrd="0" destOrd="0" presId="urn:microsoft.com/office/officeart/2005/8/layout/hProcess9"/>
    <dgm:cxn modelId="{FBC09910-B677-41EC-8D01-3619FB26E6ED}" type="presOf" srcId="{05229B20-873E-4787-BFCA-9BE4736BFA93}" destId="{265A5A9B-9854-44FA-805B-97DD4DF401EA}" srcOrd="0" destOrd="0" presId="urn:microsoft.com/office/officeart/2005/8/layout/hProcess9"/>
    <dgm:cxn modelId="{63DA5E70-7C52-418F-B0AB-73D80A83669C}" srcId="{B80FC881-BF5A-4BA6-AEAD-D21AF919B68A}" destId="{6283CD39-80D8-4E36-B1FD-B235578375B0}" srcOrd="1" destOrd="0" parTransId="{68744ECD-093C-4D66-BC48-FACD851E14EE}" sibTransId="{88E67F1D-ED79-4764-834D-BF7125238B9F}"/>
    <dgm:cxn modelId="{ECB30411-D7B8-4238-8A8D-5E9A2525ECA0}" srcId="{B80FC881-BF5A-4BA6-AEAD-D21AF919B68A}" destId="{004B996E-9626-4A2E-8231-E90246BEDC73}" srcOrd="2" destOrd="0" parTransId="{67141AF4-2225-453C-A7A4-29A4B6FCD1BF}" sibTransId="{CA711321-C4C9-4F60-B17D-1852F1788311}"/>
    <dgm:cxn modelId="{77628AD1-CF8D-4FB2-A9D3-78105BA1F8B5}" srcId="{B80FC881-BF5A-4BA6-AEAD-D21AF919B68A}" destId="{87241F3F-E935-4CBA-85C4-BFADE28C3D90}" srcOrd="3" destOrd="0" parTransId="{32C8ABE5-CD22-4363-A347-07DCCA56ABD3}" sibTransId="{8381B362-136E-4806-B4A7-8BF5D4141107}"/>
    <dgm:cxn modelId="{E8C56DC4-D276-4C4F-BB67-8EF2527AC342}" type="presParOf" srcId="{ADB76D9C-41EF-489C-B251-E7C94E8E0EFA}" destId="{1F8B55E8-2AC1-457A-9DE6-C5926C091531}" srcOrd="0" destOrd="0" presId="urn:microsoft.com/office/officeart/2005/8/layout/hProcess9"/>
    <dgm:cxn modelId="{FAD11693-43C3-41AF-B580-698FA7C6052E}" type="presParOf" srcId="{ADB76D9C-41EF-489C-B251-E7C94E8E0EFA}" destId="{55BAD358-DB9B-449B-955D-8792D885610A}" srcOrd="1" destOrd="0" presId="urn:microsoft.com/office/officeart/2005/8/layout/hProcess9"/>
    <dgm:cxn modelId="{732A95F1-854A-4983-8467-55E822A2CEF7}" type="presParOf" srcId="{55BAD358-DB9B-449B-955D-8792D885610A}" destId="{265A5A9B-9854-44FA-805B-97DD4DF401EA}" srcOrd="0" destOrd="0" presId="urn:microsoft.com/office/officeart/2005/8/layout/hProcess9"/>
    <dgm:cxn modelId="{71F902D2-A6D8-4E98-8719-77BC8338221B}" type="presParOf" srcId="{55BAD358-DB9B-449B-955D-8792D885610A}" destId="{841D7743-2BB7-4C3F-B2AB-0C80E35F65D4}" srcOrd="1" destOrd="0" presId="urn:microsoft.com/office/officeart/2005/8/layout/hProcess9"/>
    <dgm:cxn modelId="{4A1DF16B-6FCA-466B-9E88-CC0862420FC1}" type="presParOf" srcId="{55BAD358-DB9B-449B-955D-8792D885610A}" destId="{6483185B-0574-45FF-A280-2B2BA2B0216C}" srcOrd="2" destOrd="0" presId="urn:microsoft.com/office/officeart/2005/8/layout/hProcess9"/>
    <dgm:cxn modelId="{35C6632A-768E-452A-8075-1D3A021B28CA}" type="presParOf" srcId="{55BAD358-DB9B-449B-955D-8792D885610A}" destId="{656F8242-4F5A-4FE3-B6AB-506FC2EF23CC}" srcOrd="3" destOrd="0" presId="urn:microsoft.com/office/officeart/2005/8/layout/hProcess9"/>
    <dgm:cxn modelId="{2447CB2F-EE5C-444F-B99C-B74B0CE1B294}" type="presParOf" srcId="{55BAD358-DB9B-449B-955D-8792D885610A}" destId="{BFE71599-C670-4CD9-A507-038C90247187}" srcOrd="4" destOrd="0" presId="urn:microsoft.com/office/officeart/2005/8/layout/hProcess9"/>
    <dgm:cxn modelId="{BC83D398-FB26-4AAF-8EC0-FEB7CE51D3AF}" type="presParOf" srcId="{55BAD358-DB9B-449B-955D-8792D885610A}" destId="{2704D678-EF7F-472E-BDDB-09DEA92A263A}" srcOrd="5" destOrd="0" presId="urn:microsoft.com/office/officeart/2005/8/layout/hProcess9"/>
    <dgm:cxn modelId="{EE230F16-EB8F-44F2-A1DA-34EE0B5A6B4D}" type="presParOf" srcId="{55BAD358-DB9B-449B-955D-8792D885610A}" destId="{A45B4DED-0FF7-41C4-B1A4-B10D8EB3D72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FC881-BF5A-4BA6-AEAD-D21AF919B68A}" type="doc">
      <dgm:prSet loTypeId="urn:microsoft.com/office/officeart/2005/8/layout/hProcess9" loCatId="process" qsTypeId="urn:microsoft.com/office/officeart/2005/8/quickstyle/simple1" qsCatId="simple" csTypeId="urn:microsoft.com/office/officeart/2005/8/colors/accent1_2" csCatId="accent1" phldr="1"/>
      <dgm:spPr/>
    </dgm:pt>
    <dgm:pt modelId="{6283CD39-80D8-4E36-B1FD-B235578375B0}">
      <dgm:prSet phldrT="[Text]" custT="1"/>
      <dgm:spPr>
        <a:xfrm>
          <a:off x="3766353"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Brand’s Situation Assessment</a:t>
          </a:r>
          <a:endParaRPr lang="en-US" sz="1600" dirty="0">
            <a:solidFill>
              <a:srgbClr val="FFFFFF"/>
            </a:solidFill>
            <a:latin typeface="Arial"/>
            <a:ea typeface="+mn-ea"/>
            <a:cs typeface="+mn-cs"/>
          </a:endParaRPr>
        </a:p>
      </dgm:t>
    </dgm:pt>
    <dgm:pt modelId="{68744ECD-093C-4D66-BC48-FACD851E14EE}" type="parTrans" cxnId="{63DA5E70-7C52-418F-B0AB-73D80A83669C}">
      <dgm:prSet/>
      <dgm:spPr/>
      <dgm:t>
        <a:bodyPr/>
        <a:lstStyle/>
        <a:p>
          <a:endParaRPr lang="en-US" sz="1600"/>
        </a:p>
      </dgm:t>
    </dgm:pt>
    <dgm:pt modelId="{88E67F1D-ED79-4764-834D-BF7125238B9F}" type="sibTrans" cxnId="{63DA5E70-7C52-418F-B0AB-73D80A83669C}">
      <dgm:prSet/>
      <dgm:spPr/>
      <dgm:t>
        <a:bodyPr/>
        <a:lstStyle/>
        <a:p>
          <a:endParaRPr lang="en-US" sz="1600"/>
        </a:p>
      </dgm:t>
    </dgm:pt>
    <dgm:pt modelId="{004B996E-9626-4A2E-8231-E90246BEDC73}">
      <dgm:prSet phldrT="[Text]" custT="1"/>
      <dgm:spPr>
        <a:xfrm>
          <a:off x="5647481"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Strategies</a:t>
          </a:r>
          <a:endParaRPr lang="en-US" sz="1600" dirty="0">
            <a:solidFill>
              <a:srgbClr val="FFFFFF"/>
            </a:solidFill>
            <a:latin typeface="Arial"/>
            <a:ea typeface="+mn-ea"/>
            <a:cs typeface="+mn-cs"/>
          </a:endParaRPr>
        </a:p>
      </dgm:t>
    </dgm:pt>
    <dgm:pt modelId="{67141AF4-2225-453C-A7A4-29A4B6FCD1BF}" type="parTrans" cxnId="{ECB30411-D7B8-4238-8A8D-5E9A2525ECA0}">
      <dgm:prSet/>
      <dgm:spPr/>
      <dgm:t>
        <a:bodyPr/>
        <a:lstStyle/>
        <a:p>
          <a:endParaRPr lang="en-US" sz="1600"/>
        </a:p>
      </dgm:t>
    </dgm:pt>
    <dgm:pt modelId="{CA711321-C4C9-4F60-B17D-1852F1788311}" type="sibTrans" cxnId="{ECB30411-D7B8-4238-8A8D-5E9A2525ECA0}">
      <dgm:prSet/>
      <dgm:spPr/>
      <dgm:t>
        <a:bodyPr/>
        <a:lstStyle/>
        <a:p>
          <a:endParaRPr lang="en-US" sz="1600"/>
        </a:p>
      </dgm:t>
    </dgm:pt>
    <dgm:pt modelId="{87241F3F-E935-4CBA-85C4-BFADE28C3D90}">
      <dgm:prSet phldrT="[Text]" custT="1"/>
      <dgm:spPr>
        <a:xfrm>
          <a:off x="7528609"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Plans</a:t>
          </a:r>
          <a:endParaRPr lang="en-US" sz="1600" dirty="0">
            <a:solidFill>
              <a:srgbClr val="FFFFFF"/>
            </a:solidFill>
            <a:latin typeface="Arial"/>
            <a:ea typeface="+mn-ea"/>
            <a:cs typeface="+mn-cs"/>
          </a:endParaRPr>
        </a:p>
      </dgm:t>
    </dgm:pt>
    <dgm:pt modelId="{32C8ABE5-CD22-4363-A347-07DCCA56ABD3}" type="parTrans" cxnId="{77628AD1-CF8D-4FB2-A9D3-78105BA1F8B5}">
      <dgm:prSet/>
      <dgm:spPr/>
      <dgm:t>
        <a:bodyPr/>
        <a:lstStyle/>
        <a:p>
          <a:endParaRPr lang="en-US" sz="1600"/>
        </a:p>
      </dgm:t>
    </dgm:pt>
    <dgm:pt modelId="{8381B362-136E-4806-B4A7-8BF5D4141107}" type="sibTrans" cxnId="{77628AD1-CF8D-4FB2-A9D3-78105BA1F8B5}">
      <dgm:prSet/>
      <dgm:spPr/>
      <dgm:t>
        <a:bodyPr/>
        <a:lstStyle/>
        <a:p>
          <a:endParaRPr lang="en-US" sz="1600"/>
        </a:p>
      </dgm:t>
    </dgm:pt>
    <dgm:pt modelId="{5E911ABB-2C0D-4B93-8D58-6C0818A38215}">
      <dgm:prSet phldrT="[Text]" custT="1"/>
      <dgm:spPr>
        <a:xfrm>
          <a:off x="1885225" y="1297284"/>
          <a:ext cx="1791550" cy="1729712"/>
        </a:xfrm>
        <a:solidFill>
          <a:srgbClr val="C00000"/>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Consumer Insights’ Key Learnings</a:t>
          </a:r>
          <a:endParaRPr lang="en-US" sz="1600" dirty="0">
            <a:solidFill>
              <a:srgbClr val="FFFFFF"/>
            </a:solidFill>
            <a:latin typeface="Arial"/>
            <a:ea typeface="+mn-ea"/>
            <a:cs typeface="+mn-cs"/>
          </a:endParaRPr>
        </a:p>
      </dgm:t>
    </dgm:pt>
    <dgm:pt modelId="{4D3B9110-49AB-47EF-8F11-CB0842D1FD06}" type="parTrans" cxnId="{1C4454F8-BD09-4991-8FA1-50BD8200E2C5}">
      <dgm:prSet/>
      <dgm:spPr/>
      <dgm:t>
        <a:bodyPr/>
        <a:lstStyle/>
        <a:p>
          <a:endParaRPr lang="en-US" sz="1600"/>
        </a:p>
      </dgm:t>
    </dgm:pt>
    <dgm:pt modelId="{541991A5-4EF5-41AF-A772-BDFA57FAC0E1}" type="sibTrans" cxnId="{1C4454F8-BD09-4991-8FA1-50BD8200E2C5}">
      <dgm:prSet/>
      <dgm:spPr/>
      <dgm:t>
        <a:bodyPr/>
        <a:lstStyle/>
        <a:p>
          <a:endParaRPr lang="en-US" sz="1600"/>
        </a:p>
      </dgm:t>
    </dgm:pt>
    <dgm:pt modelId="{05229B20-873E-4787-BFCA-9BE4736BFA93}">
      <dgm:prSet phldrT="[Text]" custT="1"/>
      <dgm:spPr>
        <a:xfrm>
          <a:off x="4097" y="1297284"/>
          <a:ext cx="1791550" cy="1729712"/>
        </a:xfrm>
        <a:solidFill>
          <a:srgbClr val="004C99">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600" dirty="0" smtClean="0">
              <a:solidFill>
                <a:srgbClr val="FFFFFF"/>
              </a:solidFill>
              <a:latin typeface="Arial"/>
              <a:ea typeface="+mn-ea"/>
              <a:cs typeface="+mn-cs"/>
            </a:rPr>
            <a:t>Annual Research Presentations</a:t>
          </a:r>
          <a:endParaRPr lang="en-US" sz="1600" dirty="0">
            <a:solidFill>
              <a:srgbClr val="FFFFFF"/>
            </a:solidFill>
            <a:latin typeface="Arial"/>
            <a:ea typeface="+mn-ea"/>
            <a:cs typeface="+mn-cs"/>
          </a:endParaRPr>
        </a:p>
      </dgm:t>
    </dgm:pt>
    <dgm:pt modelId="{3D2B4093-5196-46BF-9737-F3C4FE0764F6}" type="parTrans" cxnId="{D65A8CB7-20E7-4D4C-B98F-8D5D0C5027CF}">
      <dgm:prSet/>
      <dgm:spPr/>
      <dgm:t>
        <a:bodyPr/>
        <a:lstStyle/>
        <a:p>
          <a:endParaRPr lang="en-US" sz="1600"/>
        </a:p>
      </dgm:t>
    </dgm:pt>
    <dgm:pt modelId="{F7A0146D-0E3D-4922-9A91-8CE2E1A8F981}" type="sibTrans" cxnId="{D65A8CB7-20E7-4D4C-B98F-8D5D0C5027CF}">
      <dgm:prSet/>
      <dgm:spPr/>
      <dgm:t>
        <a:bodyPr/>
        <a:lstStyle/>
        <a:p>
          <a:endParaRPr lang="en-US" sz="1600"/>
        </a:p>
      </dgm:t>
    </dgm:pt>
    <dgm:pt modelId="{ADB76D9C-41EF-489C-B251-E7C94E8E0EFA}" type="pres">
      <dgm:prSet presAssocID="{B80FC881-BF5A-4BA6-AEAD-D21AF919B68A}" presName="CompostProcess" presStyleCnt="0">
        <dgm:presLayoutVars>
          <dgm:dir/>
          <dgm:resizeHandles val="exact"/>
        </dgm:presLayoutVars>
      </dgm:prSet>
      <dgm:spPr/>
    </dgm:pt>
    <dgm:pt modelId="{1F8B55E8-2AC1-457A-9DE6-C5926C091531}" type="pres">
      <dgm:prSet presAssocID="{B80FC881-BF5A-4BA6-AEAD-D21AF919B68A}" presName="arrow" presStyleLbl="bgShp" presStyleIdx="0" presStyleCnt="1"/>
      <dgm:spPr>
        <a:xfrm>
          <a:off x="699319" y="0"/>
          <a:ext cx="7925619" cy="4324281"/>
        </a:xfrm>
        <a:prstGeom prst="rightArrow">
          <a:avLst/>
        </a:prstGeom>
        <a:solidFill>
          <a:srgbClr val="004C99">
            <a:tint val="40000"/>
            <a:hueOff val="0"/>
            <a:satOff val="0"/>
            <a:lumOff val="0"/>
            <a:alphaOff val="0"/>
          </a:srgbClr>
        </a:solidFill>
        <a:ln>
          <a:noFill/>
        </a:ln>
        <a:effectLst/>
      </dgm:spPr>
    </dgm:pt>
    <dgm:pt modelId="{55BAD358-DB9B-449B-955D-8792D885610A}" type="pres">
      <dgm:prSet presAssocID="{B80FC881-BF5A-4BA6-AEAD-D21AF919B68A}" presName="linearProcess" presStyleCnt="0"/>
      <dgm:spPr/>
    </dgm:pt>
    <dgm:pt modelId="{265A5A9B-9854-44FA-805B-97DD4DF401EA}" type="pres">
      <dgm:prSet presAssocID="{05229B20-873E-4787-BFCA-9BE4736BFA93}" presName="textNode" presStyleLbl="node1" presStyleIdx="0" presStyleCnt="5">
        <dgm:presLayoutVars>
          <dgm:bulletEnabled val="1"/>
        </dgm:presLayoutVars>
      </dgm:prSet>
      <dgm:spPr>
        <a:prstGeom prst="roundRect">
          <a:avLst/>
        </a:prstGeom>
      </dgm:spPr>
      <dgm:t>
        <a:bodyPr/>
        <a:lstStyle/>
        <a:p>
          <a:endParaRPr lang="en-US"/>
        </a:p>
      </dgm:t>
    </dgm:pt>
    <dgm:pt modelId="{841D7743-2BB7-4C3F-B2AB-0C80E35F65D4}" type="pres">
      <dgm:prSet presAssocID="{F7A0146D-0E3D-4922-9A91-8CE2E1A8F981}" presName="sibTrans" presStyleCnt="0"/>
      <dgm:spPr/>
    </dgm:pt>
    <dgm:pt modelId="{0BE57503-0869-4604-9AE0-AA3F48B63AFD}" type="pres">
      <dgm:prSet presAssocID="{5E911ABB-2C0D-4B93-8D58-6C0818A38215}" presName="textNode" presStyleLbl="node1" presStyleIdx="1" presStyleCnt="5">
        <dgm:presLayoutVars>
          <dgm:bulletEnabled val="1"/>
        </dgm:presLayoutVars>
      </dgm:prSet>
      <dgm:spPr>
        <a:prstGeom prst="roundRect">
          <a:avLst/>
        </a:prstGeom>
      </dgm:spPr>
      <dgm:t>
        <a:bodyPr/>
        <a:lstStyle/>
        <a:p>
          <a:endParaRPr lang="en-US"/>
        </a:p>
      </dgm:t>
    </dgm:pt>
    <dgm:pt modelId="{CFA30324-8DEC-4976-8911-D974584FC913}" type="pres">
      <dgm:prSet presAssocID="{541991A5-4EF5-41AF-A772-BDFA57FAC0E1}" presName="sibTrans" presStyleCnt="0"/>
      <dgm:spPr/>
    </dgm:pt>
    <dgm:pt modelId="{6483185B-0574-45FF-A280-2B2BA2B0216C}" type="pres">
      <dgm:prSet presAssocID="{6283CD39-80D8-4E36-B1FD-B235578375B0}" presName="textNode" presStyleLbl="node1" presStyleIdx="2" presStyleCnt="5">
        <dgm:presLayoutVars>
          <dgm:bulletEnabled val="1"/>
        </dgm:presLayoutVars>
      </dgm:prSet>
      <dgm:spPr>
        <a:prstGeom prst="roundRect">
          <a:avLst/>
        </a:prstGeom>
      </dgm:spPr>
      <dgm:t>
        <a:bodyPr/>
        <a:lstStyle/>
        <a:p>
          <a:endParaRPr lang="en-US"/>
        </a:p>
      </dgm:t>
    </dgm:pt>
    <dgm:pt modelId="{656F8242-4F5A-4FE3-B6AB-506FC2EF23CC}" type="pres">
      <dgm:prSet presAssocID="{88E67F1D-ED79-4764-834D-BF7125238B9F}" presName="sibTrans" presStyleCnt="0"/>
      <dgm:spPr/>
    </dgm:pt>
    <dgm:pt modelId="{BFE71599-C670-4CD9-A507-038C90247187}" type="pres">
      <dgm:prSet presAssocID="{004B996E-9626-4A2E-8231-E90246BEDC73}" presName="textNode" presStyleLbl="node1" presStyleIdx="3" presStyleCnt="5">
        <dgm:presLayoutVars>
          <dgm:bulletEnabled val="1"/>
        </dgm:presLayoutVars>
      </dgm:prSet>
      <dgm:spPr>
        <a:prstGeom prst="roundRect">
          <a:avLst/>
        </a:prstGeom>
      </dgm:spPr>
      <dgm:t>
        <a:bodyPr/>
        <a:lstStyle/>
        <a:p>
          <a:endParaRPr lang="en-US"/>
        </a:p>
      </dgm:t>
    </dgm:pt>
    <dgm:pt modelId="{2704D678-EF7F-472E-BDDB-09DEA92A263A}" type="pres">
      <dgm:prSet presAssocID="{CA711321-C4C9-4F60-B17D-1852F1788311}" presName="sibTrans" presStyleCnt="0"/>
      <dgm:spPr/>
    </dgm:pt>
    <dgm:pt modelId="{A45B4DED-0FF7-41C4-B1A4-B10D8EB3D729}" type="pres">
      <dgm:prSet presAssocID="{87241F3F-E935-4CBA-85C4-BFADE28C3D90}" presName="textNode" presStyleLbl="node1" presStyleIdx="4" presStyleCnt="5">
        <dgm:presLayoutVars>
          <dgm:bulletEnabled val="1"/>
        </dgm:presLayoutVars>
      </dgm:prSet>
      <dgm:spPr>
        <a:prstGeom prst="roundRect">
          <a:avLst/>
        </a:prstGeom>
      </dgm:spPr>
      <dgm:t>
        <a:bodyPr/>
        <a:lstStyle/>
        <a:p>
          <a:endParaRPr lang="en-US"/>
        </a:p>
      </dgm:t>
    </dgm:pt>
  </dgm:ptLst>
  <dgm:cxnLst>
    <dgm:cxn modelId="{721196BB-C279-4E6E-A37C-4F30B9ED3EC9}" type="presOf" srcId="{B80FC881-BF5A-4BA6-AEAD-D21AF919B68A}" destId="{ADB76D9C-41EF-489C-B251-E7C94E8E0EFA}" srcOrd="0" destOrd="0" presId="urn:microsoft.com/office/officeart/2005/8/layout/hProcess9"/>
    <dgm:cxn modelId="{DAFC64B6-4284-487A-B4D4-3CCA7D9B63E0}" type="presOf" srcId="{5E911ABB-2C0D-4B93-8D58-6C0818A38215}" destId="{0BE57503-0869-4604-9AE0-AA3F48B63AFD}" srcOrd="0" destOrd="0" presId="urn:microsoft.com/office/officeart/2005/8/layout/hProcess9"/>
    <dgm:cxn modelId="{B5EE52CD-7A8B-4AFA-9589-394903840C7E}" type="presOf" srcId="{004B996E-9626-4A2E-8231-E90246BEDC73}" destId="{BFE71599-C670-4CD9-A507-038C90247187}" srcOrd="0" destOrd="0" presId="urn:microsoft.com/office/officeart/2005/8/layout/hProcess9"/>
    <dgm:cxn modelId="{ECB30411-D7B8-4238-8A8D-5E9A2525ECA0}" srcId="{B80FC881-BF5A-4BA6-AEAD-D21AF919B68A}" destId="{004B996E-9626-4A2E-8231-E90246BEDC73}" srcOrd="3" destOrd="0" parTransId="{67141AF4-2225-453C-A7A4-29A4B6FCD1BF}" sibTransId="{CA711321-C4C9-4F60-B17D-1852F1788311}"/>
    <dgm:cxn modelId="{1C4454F8-BD09-4991-8FA1-50BD8200E2C5}" srcId="{B80FC881-BF5A-4BA6-AEAD-D21AF919B68A}" destId="{5E911ABB-2C0D-4B93-8D58-6C0818A38215}" srcOrd="1" destOrd="0" parTransId="{4D3B9110-49AB-47EF-8F11-CB0842D1FD06}" sibTransId="{541991A5-4EF5-41AF-A772-BDFA57FAC0E1}"/>
    <dgm:cxn modelId="{77628AD1-CF8D-4FB2-A9D3-78105BA1F8B5}" srcId="{B80FC881-BF5A-4BA6-AEAD-D21AF919B68A}" destId="{87241F3F-E935-4CBA-85C4-BFADE28C3D90}" srcOrd="4" destOrd="0" parTransId="{32C8ABE5-CD22-4363-A347-07DCCA56ABD3}" sibTransId="{8381B362-136E-4806-B4A7-8BF5D4141107}"/>
    <dgm:cxn modelId="{63DA5E70-7C52-418F-B0AB-73D80A83669C}" srcId="{B80FC881-BF5A-4BA6-AEAD-D21AF919B68A}" destId="{6283CD39-80D8-4E36-B1FD-B235578375B0}" srcOrd="2" destOrd="0" parTransId="{68744ECD-093C-4D66-BC48-FACD851E14EE}" sibTransId="{88E67F1D-ED79-4764-834D-BF7125238B9F}"/>
    <dgm:cxn modelId="{D65A8CB7-20E7-4D4C-B98F-8D5D0C5027CF}" srcId="{B80FC881-BF5A-4BA6-AEAD-D21AF919B68A}" destId="{05229B20-873E-4787-BFCA-9BE4736BFA93}" srcOrd="0" destOrd="0" parTransId="{3D2B4093-5196-46BF-9737-F3C4FE0764F6}" sibTransId="{F7A0146D-0E3D-4922-9A91-8CE2E1A8F981}"/>
    <dgm:cxn modelId="{680300C4-29A4-4D8B-93A0-63512C52A067}" type="presOf" srcId="{6283CD39-80D8-4E36-B1FD-B235578375B0}" destId="{6483185B-0574-45FF-A280-2B2BA2B0216C}" srcOrd="0" destOrd="0" presId="urn:microsoft.com/office/officeart/2005/8/layout/hProcess9"/>
    <dgm:cxn modelId="{3731EC87-7495-437C-A117-A321975340B9}" type="presOf" srcId="{87241F3F-E935-4CBA-85C4-BFADE28C3D90}" destId="{A45B4DED-0FF7-41C4-B1A4-B10D8EB3D729}" srcOrd="0" destOrd="0" presId="urn:microsoft.com/office/officeart/2005/8/layout/hProcess9"/>
    <dgm:cxn modelId="{C1009E7C-242E-402B-98B7-14A954EF55A0}" type="presOf" srcId="{05229B20-873E-4787-BFCA-9BE4736BFA93}" destId="{265A5A9B-9854-44FA-805B-97DD4DF401EA}" srcOrd="0" destOrd="0" presId="urn:microsoft.com/office/officeart/2005/8/layout/hProcess9"/>
    <dgm:cxn modelId="{C76AC401-1FA1-4FA3-8D2C-6FA12899FDE1}" type="presParOf" srcId="{ADB76D9C-41EF-489C-B251-E7C94E8E0EFA}" destId="{1F8B55E8-2AC1-457A-9DE6-C5926C091531}" srcOrd="0" destOrd="0" presId="urn:microsoft.com/office/officeart/2005/8/layout/hProcess9"/>
    <dgm:cxn modelId="{EAB614AA-5096-4C91-B6CF-9EA053C2469C}" type="presParOf" srcId="{ADB76D9C-41EF-489C-B251-E7C94E8E0EFA}" destId="{55BAD358-DB9B-449B-955D-8792D885610A}" srcOrd="1" destOrd="0" presId="urn:microsoft.com/office/officeart/2005/8/layout/hProcess9"/>
    <dgm:cxn modelId="{447969F5-FDD2-438A-8D4F-9961279D695F}" type="presParOf" srcId="{55BAD358-DB9B-449B-955D-8792D885610A}" destId="{265A5A9B-9854-44FA-805B-97DD4DF401EA}" srcOrd="0" destOrd="0" presId="urn:microsoft.com/office/officeart/2005/8/layout/hProcess9"/>
    <dgm:cxn modelId="{BE55DDD7-5851-4347-AA6C-BEA1659335D6}" type="presParOf" srcId="{55BAD358-DB9B-449B-955D-8792D885610A}" destId="{841D7743-2BB7-4C3F-B2AB-0C80E35F65D4}" srcOrd="1" destOrd="0" presId="urn:microsoft.com/office/officeart/2005/8/layout/hProcess9"/>
    <dgm:cxn modelId="{19CD8CCC-E9D4-49E7-8AB9-B4AB0AA83872}" type="presParOf" srcId="{55BAD358-DB9B-449B-955D-8792D885610A}" destId="{0BE57503-0869-4604-9AE0-AA3F48B63AFD}" srcOrd="2" destOrd="0" presId="urn:microsoft.com/office/officeart/2005/8/layout/hProcess9"/>
    <dgm:cxn modelId="{CC4A2C9B-EF76-47C7-B37A-76722EE98138}" type="presParOf" srcId="{55BAD358-DB9B-449B-955D-8792D885610A}" destId="{CFA30324-8DEC-4976-8911-D974584FC913}" srcOrd="3" destOrd="0" presId="urn:microsoft.com/office/officeart/2005/8/layout/hProcess9"/>
    <dgm:cxn modelId="{BB52C6A9-876E-4397-A24A-2540B79B0A90}" type="presParOf" srcId="{55BAD358-DB9B-449B-955D-8792D885610A}" destId="{6483185B-0574-45FF-A280-2B2BA2B0216C}" srcOrd="4" destOrd="0" presId="urn:microsoft.com/office/officeart/2005/8/layout/hProcess9"/>
    <dgm:cxn modelId="{391739B5-161E-44A3-B26A-4BB90692B38A}" type="presParOf" srcId="{55BAD358-DB9B-449B-955D-8792D885610A}" destId="{656F8242-4F5A-4FE3-B6AB-506FC2EF23CC}" srcOrd="5" destOrd="0" presId="urn:microsoft.com/office/officeart/2005/8/layout/hProcess9"/>
    <dgm:cxn modelId="{963969AE-5581-4B70-8C78-6086A9EFB5A4}" type="presParOf" srcId="{55BAD358-DB9B-449B-955D-8792D885610A}" destId="{BFE71599-C670-4CD9-A507-038C90247187}" srcOrd="6" destOrd="0" presId="urn:microsoft.com/office/officeart/2005/8/layout/hProcess9"/>
    <dgm:cxn modelId="{0F3F0062-1A7D-4D11-81B2-61E94D8CC1D4}" type="presParOf" srcId="{55BAD358-DB9B-449B-955D-8792D885610A}" destId="{2704D678-EF7F-472E-BDDB-09DEA92A263A}" srcOrd="7" destOrd="0" presId="urn:microsoft.com/office/officeart/2005/8/layout/hProcess9"/>
    <dgm:cxn modelId="{E9C25A87-1264-47B4-8DFC-D8661F55D001}" type="presParOf" srcId="{55BAD358-DB9B-449B-955D-8792D885610A}" destId="{A45B4DED-0FF7-41C4-B1A4-B10D8EB3D729}"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B768A-657A-4BBB-9338-368BF491027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A988B1D-8A24-464E-AAC4-8EA7D1893E36}">
      <dgm:prSet phldrT="[Text]" custT="1"/>
      <dgm:spPr>
        <a:solidFill>
          <a:srgbClr val="C00000"/>
        </a:solidFill>
      </dgm:spPr>
      <dgm:t>
        <a:bodyPr/>
        <a:lstStyle/>
        <a:p>
          <a:r>
            <a:rPr lang="en-US" sz="2400" b="1" dirty="0" smtClean="0"/>
            <a:t>Brand Team</a:t>
          </a:r>
          <a:endParaRPr lang="en-US" sz="2400" b="1" dirty="0"/>
        </a:p>
      </dgm:t>
    </dgm:pt>
    <dgm:pt modelId="{14B7B1A8-935E-4F77-889F-7DEFE750B3B0}" type="parTrans" cxnId="{5265B371-85F6-409F-A9B5-4CB412527C57}">
      <dgm:prSet/>
      <dgm:spPr/>
      <dgm:t>
        <a:bodyPr/>
        <a:lstStyle/>
        <a:p>
          <a:endParaRPr lang="en-US" sz="2400" b="1"/>
        </a:p>
      </dgm:t>
    </dgm:pt>
    <dgm:pt modelId="{9C7C32B3-180F-43DC-895B-48D0E12DBC5F}" type="sibTrans" cxnId="{5265B371-85F6-409F-A9B5-4CB412527C57}">
      <dgm:prSet custT="1"/>
      <dgm:spPr/>
      <dgm:t>
        <a:bodyPr/>
        <a:lstStyle/>
        <a:p>
          <a:endParaRPr lang="en-US" sz="2400" b="1"/>
        </a:p>
      </dgm:t>
    </dgm:pt>
    <dgm:pt modelId="{C85B5477-4A17-4AA3-95A1-0047DED517C7}">
      <dgm:prSet phldrT="[Text]" custT="1"/>
      <dgm:spPr>
        <a:solidFill>
          <a:srgbClr val="C00000"/>
        </a:solidFill>
      </dgm:spPr>
      <dgm:t>
        <a:bodyPr/>
        <a:lstStyle/>
        <a:p>
          <a:r>
            <a:rPr lang="en-US" sz="2400" b="1" dirty="0" smtClean="0"/>
            <a:t>Leadership Team</a:t>
          </a:r>
          <a:endParaRPr lang="en-US" sz="2400" b="1" dirty="0"/>
        </a:p>
      </dgm:t>
    </dgm:pt>
    <dgm:pt modelId="{0543E578-1010-403C-8F98-36B6E5BE309A}" type="parTrans" cxnId="{0C9AE1E4-1888-4B78-81EC-95BCB8AA1380}">
      <dgm:prSet/>
      <dgm:spPr/>
      <dgm:t>
        <a:bodyPr/>
        <a:lstStyle/>
        <a:p>
          <a:endParaRPr lang="en-US" sz="2400" b="1"/>
        </a:p>
      </dgm:t>
    </dgm:pt>
    <dgm:pt modelId="{6001BE55-3FFB-48EB-B898-35B7A85B136B}" type="sibTrans" cxnId="{0C9AE1E4-1888-4B78-81EC-95BCB8AA1380}">
      <dgm:prSet custT="1"/>
      <dgm:spPr/>
      <dgm:t>
        <a:bodyPr/>
        <a:lstStyle/>
        <a:p>
          <a:endParaRPr lang="en-US" sz="2400" b="1"/>
        </a:p>
      </dgm:t>
    </dgm:pt>
    <dgm:pt modelId="{4F0F841D-EF86-460E-8D75-FC0763A6D236}">
      <dgm:prSet phldrT="[Text]" custT="1"/>
      <dgm:spPr>
        <a:solidFill>
          <a:srgbClr val="C00000"/>
        </a:solidFill>
      </dgm:spPr>
      <dgm:t>
        <a:bodyPr/>
        <a:lstStyle/>
        <a:p>
          <a:r>
            <a:rPr lang="en-US" sz="2400" b="1" dirty="0" smtClean="0"/>
            <a:t>Department Heads</a:t>
          </a:r>
          <a:endParaRPr lang="en-US" sz="2400" b="1" dirty="0"/>
        </a:p>
      </dgm:t>
    </dgm:pt>
    <dgm:pt modelId="{EBB60015-F575-4F95-84C5-0B3CD4CDDED2}" type="parTrans" cxnId="{3C8556A8-4679-47E1-841F-FE158F60E0A1}">
      <dgm:prSet/>
      <dgm:spPr/>
      <dgm:t>
        <a:bodyPr/>
        <a:lstStyle/>
        <a:p>
          <a:endParaRPr lang="en-US" sz="2400" b="1"/>
        </a:p>
      </dgm:t>
    </dgm:pt>
    <dgm:pt modelId="{590D366C-EF74-4AEF-9512-51718BA9B08C}" type="sibTrans" cxnId="{3C8556A8-4679-47E1-841F-FE158F60E0A1}">
      <dgm:prSet custT="1"/>
      <dgm:spPr/>
      <dgm:t>
        <a:bodyPr/>
        <a:lstStyle/>
        <a:p>
          <a:endParaRPr lang="en-US" sz="2400" b="1"/>
        </a:p>
      </dgm:t>
    </dgm:pt>
    <dgm:pt modelId="{9EA6564D-83FD-4A8B-9C99-DC948D8F6F8C}">
      <dgm:prSet phldrT="[Text]" custT="1"/>
      <dgm:spPr>
        <a:solidFill>
          <a:srgbClr val="C00000"/>
        </a:solidFill>
      </dgm:spPr>
      <dgm:t>
        <a:bodyPr/>
        <a:lstStyle/>
        <a:p>
          <a:r>
            <a:rPr lang="en-US" sz="2400" b="1" dirty="0" smtClean="0"/>
            <a:t>Sales</a:t>
          </a:r>
          <a:endParaRPr lang="en-US" sz="2400" b="1" dirty="0"/>
        </a:p>
      </dgm:t>
    </dgm:pt>
    <dgm:pt modelId="{4332B35A-67AB-4141-B9D3-5069048AD765}" type="parTrans" cxnId="{76432866-347B-48FE-8176-3BE5BDB1194A}">
      <dgm:prSet/>
      <dgm:spPr/>
      <dgm:t>
        <a:bodyPr/>
        <a:lstStyle/>
        <a:p>
          <a:endParaRPr lang="en-US" sz="2400" b="1"/>
        </a:p>
      </dgm:t>
    </dgm:pt>
    <dgm:pt modelId="{C3179F55-5B7D-473D-B0C8-1832CFA111BF}" type="sibTrans" cxnId="{76432866-347B-48FE-8176-3BE5BDB1194A}">
      <dgm:prSet custT="1"/>
      <dgm:spPr/>
      <dgm:t>
        <a:bodyPr/>
        <a:lstStyle/>
        <a:p>
          <a:endParaRPr lang="en-US" sz="2400" b="1"/>
        </a:p>
      </dgm:t>
    </dgm:pt>
    <dgm:pt modelId="{12CD4766-5EAD-4430-94D1-4F996A6FCC19}">
      <dgm:prSet phldrT="[Text]" custT="1"/>
      <dgm:spPr>
        <a:solidFill>
          <a:srgbClr val="C00000"/>
        </a:solidFill>
      </dgm:spPr>
      <dgm:t>
        <a:bodyPr/>
        <a:lstStyle/>
        <a:p>
          <a:r>
            <a:rPr lang="en-US" sz="2400" b="1" dirty="0" smtClean="0"/>
            <a:t>Company Wide</a:t>
          </a:r>
          <a:endParaRPr lang="en-US" sz="2400" b="1" dirty="0"/>
        </a:p>
      </dgm:t>
    </dgm:pt>
    <dgm:pt modelId="{FF3E40B9-53FC-4AEC-96C8-EDE5866DB71C}" type="parTrans" cxnId="{2810EECF-F245-497C-95D7-422D806ED3D4}">
      <dgm:prSet/>
      <dgm:spPr/>
      <dgm:t>
        <a:bodyPr/>
        <a:lstStyle/>
        <a:p>
          <a:endParaRPr lang="en-US" sz="2400" b="1"/>
        </a:p>
      </dgm:t>
    </dgm:pt>
    <dgm:pt modelId="{63465757-5490-40CD-B032-828AF18892BB}" type="sibTrans" cxnId="{2810EECF-F245-497C-95D7-422D806ED3D4}">
      <dgm:prSet/>
      <dgm:spPr/>
      <dgm:t>
        <a:bodyPr/>
        <a:lstStyle/>
        <a:p>
          <a:endParaRPr lang="en-US" sz="2400" b="1"/>
        </a:p>
      </dgm:t>
    </dgm:pt>
    <dgm:pt modelId="{6A187196-2413-4942-8C4E-8A5C75F914CA}" type="pres">
      <dgm:prSet presAssocID="{81EB768A-657A-4BBB-9338-368BF491027B}" presName="linearFlow" presStyleCnt="0">
        <dgm:presLayoutVars>
          <dgm:resizeHandles val="exact"/>
        </dgm:presLayoutVars>
      </dgm:prSet>
      <dgm:spPr/>
      <dgm:t>
        <a:bodyPr/>
        <a:lstStyle/>
        <a:p>
          <a:endParaRPr lang="en-US"/>
        </a:p>
      </dgm:t>
    </dgm:pt>
    <dgm:pt modelId="{76C775DD-1E25-499F-82ED-139EA9549BDA}" type="pres">
      <dgm:prSet presAssocID="{AA988B1D-8A24-464E-AAC4-8EA7D1893E36}" presName="node" presStyleLbl="node1" presStyleIdx="0" presStyleCnt="5">
        <dgm:presLayoutVars>
          <dgm:bulletEnabled val="1"/>
        </dgm:presLayoutVars>
      </dgm:prSet>
      <dgm:spPr/>
      <dgm:t>
        <a:bodyPr/>
        <a:lstStyle/>
        <a:p>
          <a:endParaRPr lang="en-US"/>
        </a:p>
      </dgm:t>
    </dgm:pt>
    <dgm:pt modelId="{2E653E58-3EE4-4876-AA44-F68494DC5DF7}" type="pres">
      <dgm:prSet presAssocID="{9C7C32B3-180F-43DC-895B-48D0E12DBC5F}" presName="sibTrans" presStyleLbl="sibTrans2D1" presStyleIdx="0" presStyleCnt="4"/>
      <dgm:spPr/>
      <dgm:t>
        <a:bodyPr/>
        <a:lstStyle/>
        <a:p>
          <a:endParaRPr lang="en-US"/>
        </a:p>
      </dgm:t>
    </dgm:pt>
    <dgm:pt modelId="{2D15BA4D-7F9B-4B50-A189-DF3CACE17BD3}" type="pres">
      <dgm:prSet presAssocID="{9C7C32B3-180F-43DC-895B-48D0E12DBC5F}" presName="connectorText" presStyleLbl="sibTrans2D1" presStyleIdx="0" presStyleCnt="4"/>
      <dgm:spPr/>
      <dgm:t>
        <a:bodyPr/>
        <a:lstStyle/>
        <a:p>
          <a:endParaRPr lang="en-US"/>
        </a:p>
      </dgm:t>
    </dgm:pt>
    <dgm:pt modelId="{8DE38BDE-11E1-4F33-91CF-E0C511693310}" type="pres">
      <dgm:prSet presAssocID="{C85B5477-4A17-4AA3-95A1-0047DED517C7}" presName="node" presStyleLbl="node1" presStyleIdx="1" presStyleCnt="5">
        <dgm:presLayoutVars>
          <dgm:bulletEnabled val="1"/>
        </dgm:presLayoutVars>
      </dgm:prSet>
      <dgm:spPr/>
      <dgm:t>
        <a:bodyPr/>
        <a:lstStyle/>
        <a:p>
          <a:endParaRPr lang="en-US"/>
        </a:p>
      </dgm:t>
    </dgm:pt>
    <dgm:pt modelId="{B9D7C63B-6892-4E1B-B414-5D0BC9F78FF8}" type="pres">
      <dgm:prSet presAssocID="{6001BE55-3FFB-48EB-B898-35B7A85B136B}" presName="sibTrans" presStyleLbl="sibTrans2D1" presStyleIdx="1" presStyleCnt="4"/>
      <dgm:spPr/>
      <dgm:t>
        <a:bodyPr/>
        <a:lstStyle/>
        <a:p>
          <a:endParaRPr lang="en-US"/>
        </a:p>
      </dgm:t>
    </dgm:pt>
    <dgm:pt modelId="{C934CB68-0E90-4A13-B32D-E40726F2604B}" type="pres">
      <dgm:prSet presAssocID="{6001BE55-3FFB-48EB-B898-35B7A85B136B}" presName="connectorText" presStyleLbl="sibTrans2D1" presStyleIdx="1" presStyleCnt="4"/>
      <dgm:spPr/>
      <dgm:t>
        <a:bodyPr/>
        <a:lstStyle/>
        <a:p>
          <a:endParaRPr lang="en-US"/>
        </a:p>
      </dgm:t>
    </dgm:pt>
    <dgm:pt modelId="{11FFF032-1B40-4929-868A-50901DCE5CF4}" type="pres">
      <dgm:prSet presAssocID="{4F0F841D-EF86-460E-8D75-FC0763A6D236}" presName="node" presStyleLbl="node1" presStyleIdx="2" presStyleCnt="5">
        <dgm:presLayoutVars>
          <dgm:bulletEnabled val="1"/>
        </dgm:presLayoutVars>
      </dgm:prSet>
      <dgm:spPr/>
      <dgm:t>
        <a:bodyPr/>
        <a:lstStyle/>
        <a:p>
          <a:endParaRPr lang="en-US"/>
        </a:p>
      </dgm:t>
    </dgm:pt>
    <dgm:pt modelId="{9BAC8174-0904-49EB-9D65-9D608B4AA142}" type="pres">
      <dgm:prSet presAssocID="{590D366C-EF74-4AEF-9512-51718BA9B08C}" presName="sibTrans" presStyleLbl="sibTrans2D1" presStyleIdx="2" presStyleCnt="4"/>
      <dgm:spPr/>
      <dgm:t>
        <a:bodyPr/>
        <a:lstStyle/>
        <a:p>
          <a:endParaRPr lang="en-US"/>
        </a:p>
      </dgm:t>
    </dgm:pt>
    <dgm:pt modelId="{A9C154C7-1851-47F1-B359-9FA74F452EFD}" type="pres">
      <dgm:prSet presAssocID="{590D366C-EF74-4AEF-9512-51718BA9B08C}" presName="connectorText" presStyleLbl="sibTrans2D1" presStyleIdx="2" presStyleCnt="4"/>
      <dgm:spPr/>
      <dgm:t>
        <a:bodyPr/>
        <a:lstStyle/>
        <a:p>
          <a:endParaRPr lang="en-US"/>
        </a:p>
      </dgm:t>
    </dgm:pt>
    <dgm:pt modelId="{7EB539FC-FB45-4E7D-906C-160C6904E10B}" type="pres">
      <dgm:prSet presAssocID="{9EA6564D-83FD-4A8B-9C99-DC948D8F6F8C}" presName="node" presStyleLbl="node1" presStyleIdx="3" presStyleCnt="5">
        <dgm:presLayoutVars>
          <dgm:bulletEnabled val="1"/>
        </dgm:presLayoutVars>
      </dgm:prSet>
      <dgm:spPr/>
      <dgm:t>
        <a:bodyPr/>
        <a:lstStyle/>
        <a:p>
          <a:endParaRPr lang="en-US"/>
        </a:p>
      </dgm:t>
    </dgm:pt>
    <dgm:pt modelId="{BC7464E8-43A1-4A41-AB33-B1B68C69D42E}" type="pres">
      <dgm:prSet presAssocID="{C3179F55-5B7D-473D-B0C8-1832CFA111BF}" presName="sibTrans" presStyleLbl="sibTrans2D1" presStyleIdx="3" presStyleCnt="4"/>
      <dgm:spPr/>
      <dgm:t>
        <a:bodyPr/>
        <a:lstStyle/>
        <a:p>
          <a:endParaRPr lang="en-US"/>
        </a:p>
      </dgm:t>
    </dgm:pt>
    <dgm:pt modelId="{C6A96277-872A-499B-842A-FC1BB7D95094}" type="pres">
      <dgm:prSet presAssocID="{C3179F55-5B7D-473D-B0C8-1832CFA111BF}" presName="connectorText" presStyleLbl="sibTrans2D1" presStyleIdx="3" presStyleCnt="4"/>
      <dgm:spPr/>
      <dgm:t>
        <a:bodyPr/>
        <a:lstStyle/>
        <a:p>
          <a:endParaRPr lang="en-US"/>
        </a:p>
      </dgm:t>
    </dgm:pt>
    <dgm:pt modelId="{FA9C93FB-5035-4087-96FC-AEEB2D3623BD}" type="pres">
      <dgm:prSet presAssocID="{12CD4766-5EAD-4430-94D1-4F996A6FCC19}" presName="node" presStyleLbl="node1" presStyleIdx="4" presStyleCnt="5">
        <dgm:presLayoutVars>
          <dgm:bulletEnabled val="1"/>
        </dgm:presLayoutVars>
      </dgm:prSet>
      <dgm:spPr/>
      <dgm:t>
        <a:bodyPr/>
        <a:lstStyle/>
        <a:p>
          <a:endParaRPr lang="en-US"/>
        </a:p>
      </dgm:t>
    </dgm:pt>
  </dgm:ptLst>
  <dgm:cxnLst>
    <dgm:cxn modelId="{2706D2EE-A1D9-435E-938C-DE60E1231800}" type="presOf" srcId="{590D366C-EF74-4AEF-9512-51718BA9B08C}" destId="{A9C154C7-1851-47F1-B359-9FA74F452EFD}" srcOrd="1" destOrd="0" presId="urn:microsoft.com/office/officeart/2005/8/layout/process2"/>
    <dgm:cxn modelId="{3C8556A8-4679-47E1-841F-FE158F60E0A1}" srcId="{81EB768A-657A-4BBB-9338-368BF491027B}" destId="{4F0F841D-EF86-460E-8D75-FC0763A6D236}" srcOrd="2" destOrd="0" parTransId="{EBB60015-F575-4F95-84C5-0B3CD4CDDED2}" sibTransId="{590D366C-EF74-4AEF-9512-51718BA9B08C}"/>
    <dgm:cxn modelId="{F9EE6E3E-6116-4FCB-BE3F-0D8AEE39E2D7}" type="presOf" srcId="{81EB768A-657A-4BBB-9338-368BF491027B}" destId="{6A187196-2413-4942-8C4E-8A5C75F914CA}" srcOrd="0" destOrd="0" presId="urn:microsoft.com/office/officeart/2005/8/layout/process2"/>
    <dgm:cxn modelId="{FA7F57A9-5156-4A97-9F2B-2B9E5BC1653D}" type="presOf" srcId="{AA988B1D-8A24-464E-AAC4-8EA7D1893E36}" destId="{76C775DD-1E25-499F-82ED-139EA9549BDA}" srcOrd="0" destOrd="0" presId="urn:microsoft.com/office/officeart/2005/8/layout/process2"/>
    <dgm:cxn modelId="{E5ADFEC8-CB39-4D3B-80E6-4FDE2317FB7B}" type="presOf" srcId="{590D366C-EF74-4AEF-9512-51718BA9B08C}" destId="{9BAC8174-0904-49EB-9D65-9D608B4AA142}" srcOrd="0" destOrd="0" presId="urn:microsoft.com/office/officeart/2005/8/layout/process2"/>
    <dgm:cxn modelId="{2F704627-6B5E-417D-8EDB-83151282E5F2}" type="presOf" srcId="{12CD4766-5EAD-4430-94D1-4F996A6FCC19}" destId="{FA9C93FB-5035-4087-96FC-AEEB2D3623BD}" srcOrd="0" destOrd="0" presId="urn:microsoft.com/office/officeart/2005/8/layout/process2"/>
    <dgm:cxn modelId="{90BD546E-F633-42B1-AADC-35380F63CF79}" type="presOf" srcId="{4F0F841D-EF86-460E-8D75-FC0763A6D236}" destId="{11FFF032-1B40-4929-868A-50901DCE5CF4}" srcOrd="0" destOrd="0" presId="urn:microsoft.com/office/officeart/2005/8/layout/process2"/>
    <dgm:cxn modelId="{3C1BE16E-BF41-4C4A-AE73-6A060AB01AC4}" type="presOf" srcId="{9EA6564D-83FD-4A8B-9C99-DC948D8F6F8C}" destId="{7EB539FC-FB45-4E7D-906C-160C6904E10B}" srcOrd="0" destOrd="0" presId="urn:microsoft.com/office/officeart/2005/8/layout/process2"/>
    <dgm:cxn modelId="{5265B371-85F6-409F-A9B5-4CB412527C57}" srcId="{81EB768A-657A-4BBB-9338-368BF491027B}" destId="{AA988B1D-8A24-464E-AAC4-8EA7D1893E36}" srcOrd="0" destOrd="0" parTransId="{14B7B1A8-935E-4F77-889F-7DEFE750B3B0}" sibTransId="{9C7C32B3-180F-43DC-895B-48D0E12DBC5F}"/>
    <dgm:cxn modelId="{E375B102-92AE-4E3E-AE4C-B99A36870BF2}" type="presOf" srcId="{C3179F55-5B7D-473D-B0C8-1832CFA111BF}" destId="{C6A96277-872A-499B-842A-FC1BB7D95094}" srcOrd="1" destOrd="0" presId="urn:microsoft.com/office/officeart/2005/8/layout/process2"/>
    <dgm:cxn modelId="{1442B090-99C8-47BA-B5E1-45CA92997B0D}" type="presOf" srcId="{C3179F55-5B7D-473D-B0C8-1832CFA111BF}" destId="{BC7464E8-43A1-4A41-AB33-B1B68C69D42E}" srcOrd="0" destOrd="0" presId="urn:microsoft.com/office/officeart/2005/8/layout/process2"/>
    <dgm:cxn modelId="{E7ACAF22-31EF-4127-8951-DA51DB9A6874}" type="presOf" srcId="{6001BE55-3FFB-48EB-B898-35B7A85B136B}" destId="{C934CB68-0E90-4A13-B32D-E40726F2604B}" srcOrd="1" destOrd="0" presId="urn:microsoft.com/office/officeart/2005/8/layout/process2"/>
    <dgm:cxn modelId="{FC9E967B-1485-455F-95EB-72F16D0F52A5}" type="presOf" srcId="{C85B5477-4A17-4AA3-95A1-0047DED517C7}" destId="{8DE38BDE-11E1-4F33-91CF-E0C511693310}" srcOrd="0" destOrd="0" presId="urn:microsoft.com/office/officeart/2005/8/layout/process2"/>
    <dgm:cxn modelId="{5426F914-45B3-49CD-95D6-7FFB939FE339}" type="presOf" srcId="{6001BE55-3FFB-48EB-B898-35B7A85B136B}" destId="{B9D7C63B-6892-4E1B-B414-5D0BC9F78FF8}" srcOrd="0" destOrd="0" presId="urn:microsoft.com/office/officeart/2005/8/layout/process2"/>
    <dgm:cxn modelId="{76432866-347B-48FE-8176-3BE5BDB1194A}" srcId="{81EB768A-657A-4BBB-9338-368BF491027B}" destId="{9EA6564D-83FD-4A8B-9C99-DC948D8F6F8C}" srcOrd="3" destOrd="0" parTransId="{4332B35A-67AB-4141-B9D3-5069048AD765}" sibTransId="{C3179F55-5B7D-473D-B0C8-1832CFA111BF}"/>
    <dgm:cxn modelId="{2810EECF-F245-497C-95D7-422D806ED3D4}" srcId="{81EB768A-657A-4BBB-9338-368BF491027B}" destId="{12CD4766-5EAD-4430-94D1-4F996A6FCC19}" srcOrd="4" destOrd="0" parTransId="{FF3E40B9-53FC-4AEC-96C8-EDE5866DB71C}" sibTransId="{63465757-5490-40CD-B032-828AF18892BB}"/>
    <dgm:cxn modelId="{858E1032-EAB7-4BBB-B507-BE3699A11B66}" type="presOf" srcId="{9C7C32B3-180F-43DC-895B-48D0E12DBC5F}" destId="{2D15BA4D-7F9B-4B50-A189-DF3CACE17BD3}" srcOrd="1" destOrd="0" presId="urn:microsoft.com/office/officeart/2005/8/layout/process2"/>
    <dgm:cxn modelId="{0C9AE1E4-1888-4B78-81EC-95BCB8AA1380}" srcId="{81EB768A-657A-4BBB-9338-368BF491027B}" destId="{C85B5477-4A17-4AA3-95A1-0047DED517C7}" srcOrd="1" destOrd="0" parTransId="{0543E578-1010-403C-8F98-36B6E5BE309A}" sibTransId="{6001BE55-3FFB-48EB-B898-35B7A85B136B}"/>
    <dgm:cxn modelId="{4340D53A-FB48-4FBF-9D95-AF8573CAFDC6}" type="presOf" srcId="{9C7C32B3-180F-43DC-895B-48D0E12DBC5F}" destId="{2E653E58-3EE4-4876-AA44-F68494DC5DF7}" srcOrd="0" destOrd="0" presId="urn:microsoft.com/office/officeart/2005/8/layout/process2"/>
    <dgm:cxn modelId="{FB79F0C6-264D-458C-A8BC-1ECEE547545D}" type="presParOf" srcId="{6A187196-2413-4942-8C4E-8A5C75F914CA}" destId="{76C775DD-1E25-499F-82ED-139EA9549BDA}" srcOrd="0" destOrd="0" presId="urn:microsoft.com/office/officeart/2005/8/layout/process2"/>
    <dgm:cxn modelId="{37F856EF-9CA3-417C-915B-CAC022161A65}" type="presParOf" srcId="{6A187196-2413-4942-8C4E-8A5C75F914CA}" destId="{2E653E58-3EE4-4876-AA44-F68494DC5DF7}" srcOrd="1" destOrd="0" presId="urn:microsoft.com/office/officeart/2005/8/layout/process2"/>
    <dgm:cxn modelId="{DDA69EFF-3CD5-4A3A-8EE9-EAF751FD35C8}" type="presParOf" srcId="{2E653E58-3EE4-4876-AA44-F68494DC5DF7}" destId="{2D15BA4D-7F9B-4B50-A189-DF3CACE17BD3}" srcOrd="0" destOrd="0" presId="urn:microsoft.com/office/officeart/2005/8/layout/process2"/>
    <dgm:cxn modelId="{BD289663-EFEF-4A0B-8AD3-F96F93254E44}" type="presParOf" srcId="{6A187196-2413-4942-8C4E-8A5C75F914CA}" destId="{8DE38BDE-11E1-4F33-91CF-E0C511693310}" srcOrd="2" destOrd="0" presId="urn:microsoft.com/office/officeart/2005/8/layout/process2"/>
    <dgm:cxn modelId="{FEC32A27-ABFD-49F7-AF0C-5D1932314C04}" type="presParOf" srcId="{6A187196-2413-4942-8C4E-8A5C75F914CA}" destId="{B9D7C63B-6892-4E1B-B414-5D0BC9F78FF8}" srcOrd="3" destOrd="0" presId="urn:microsoft.com/office/officeart/2005/8/layout/process2"/>
    <dgm:cxn modelId="{25748081-4C35-439F-B333-9FF7152E1DB3}" type="presParOf" srcId="{B9D7C63B-6892-4E1B-B414-5D0BC9F78FF8}" destId="{C934CB68-0E90-4A13-B32D-E40726F2604B}" srcOrd="0" destOrd="0" presId="urn:microsoft.com/office/officeart/2005/8/layout/process2"/>
    <dgm:cxn modelId="{C1609A27-461A-4ADC-84D3-5F5437AAEA4C}" type="presParOf" srcId="{6A187196-2413-4942-8C4E-8A5C75F914CA}" destId="{11FFF032-1B40-4929-868A-50901DCE5CF4}" srcOrd="4" destOrd="0" presId="urn:microsoft.com/office/officeart/2005/8/layout/process2"/>
    <dgm:cxn modelId="{6D6208C0-AB4F-4B27-B9EA-1C8AE9F0B343}" type="presParOf" srcId="{6A187196-2413-4942-8C4E-8A5C75F914CA}" destId="{9BAC8174-0904-49EB-9D65-9D608B4AA142}" srcOrd="5" destOrd="0" presId="urn:microsoft.com/office/officeart/2005/8/layout/process2"/>
    <dgm:cxn modelId="{6EFA8E6E-B6F4-4197-9070-A76F03F5757A}" type="presParOf" srcId="{9BAC8174-0904-49EB-9D65-9D608B4AA142}" destId="{A9C154C7-1851-47F1-B359-9FA74F452EFD}" srcOrd="0" destOrd="0" presId="urn:microsoft.com/office/officeart/2005/8/layout/process2"/>
    <dgm:cxn modelId="{1B0F4B40-E2C3-467F-8BEF-1543A7280746}" type="presParOf" srcId="{6A187196-2413-4942-8C4E-8A5C75F914CA}" destId="{7EB539FC-FB45-4E7D-906C-160C6904E10B}" srcOrd="6" destOrd="0" presId="urn:microsoft.com/office/officeart/2005/8/layout/process2"/>
    <dgm:cxn modelId="{D57BA1B8-5D3A-4688-8DEF-FD7773380EA4}" type="presParOf" srcId="{6A187196-2413-4942-8C4E-8A5C75F914CA}" destId="{BC7464E8-43A1-4A41-AB33-B1B68C69D42E}" srcOrd="7" destOrd="0" presId="urn:microsoft.com/office/officeart/2005/8/layout/process2"/>
    <dgm:cxn modelId="{57CB75E6-F203-4932-9B2D-E3476D5E01BC}" type="presParOf" srcId="{BC7464E8-43A1-4A41-AB33-B1B68C69D42E}" destId="{C6A96277-872A-499B-842A-FC1BB7D95094}" srcOrd="0" destOrd="0" presId="urn:microsoft.com/office/officeart/2005/8/layout/process2"/>
    <dgm:cxn modelId="{08DC0799-32F0-4529-A4E3-6BB0300FCC45}" type="presParOf" srcId="{6A187196-2413-4942-8C4E-8A5C75F914CA}" destId="{FA9C93FB-5035-4087-96FC-AEEB2D3623B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F12E43A-557A-4386-B368-409763860D26}" type="datetimeFigureOut">
              <a:rPr lang="en-US" smtClean="0"/>
              <a:t>9/30/2016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7EE7BA-66F5-4E26-AB08-62B42675BFDC}" type="slidenum">
              <a:rPr lang="en-US" smtClean="0"/>
              <a:t>‹#›</a:t>
            </a:fld>
            <a:endParaRPr lang="en-US"/>
          </a:p>
        </p:txBody>
      </p:sp>
    </p:spTree>
    <p:extLst>
      <p:ext uri="{BB962C8B-B14F-4D97-AF65-F5344CB8AC3E}">
        <p14:creationId xmlns:p14="http://schemas.microsoft.com/office/powerpoint/2010/main" val="85053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Before I begin, I’m curious</a:t>
            </a:r>
          </a:p>
          <a:p>
            <a:pPr marL="640594" lvl="1" indent="-174708">
              <a:buFont typeface="Arial" panose="020B0604020202020204" pitchFamily="34" charset="0"/>
              <a:buChar char="•"/>
            </a:pPr>
            <a:r>
              <a:rPr lang="en-US" baseline="0" dirty="0" smtClean="0"/>
              <a:t>How many of you think your research is as impactful on the organization as you want it to be?</a:t>
            </a:r>
          </a:p>
          <a:p>
            <a:pPr marL="640594" lvl="1" indent="-174708">
              <a:buFont typeface="Arial" panose="020B0604020202020204" pitchFamily="34" charset="0"/>
              <a:buChar char="•"/>
            </a:pPr>
            <a:r>
              <a:rPr lang="en-US" baseline="0" dirty="0" smtClean="0"/>
              <a:t>And what are some things that stand in the way?</a:t>
            </a:r>
          </a:p>
          <a:p>
            <a:pPr marL="174708" indent="-174708">
              <a:buFont typeface="Arial" panose="020B0604020202020204" pitchFamily="34" charset="0"/>
              <a:buChar char="•"/>
            </a:pPr>
            <a:r>
              <a:rPr lang="en-US" baseline="0" dirty="0" smtClean="0"/>
              <a:t>I’ve been doing this for nearly 20 years, and sometimes I feel like we succeed in having the impact I want.  And sometimes, not so much.  </a:t>
            </a:r>
          </a:p>
          <a:p>
            <a:pPr marL="174708" indent="-174708">
              <a:buFont typeface="Arial" panose="020B0604020202020204" pitchFamily="34" charset="0"/>
              <a:buChar char="•"/>
            </a:pPr>
            <a:r>
              <a:rPr lang="en-US" baseline="0" dirty="0" smtClean="0"/>
              <a:t>So I’ve spent time reflecting on the situations where it’s gone well, and when it hasn’t</a:t>
            </a:r>
          </a:p>
          <a:p>
            <a:pPr marL="174708" indent="-174708">
              <a:buFont typeface="Arial" panose="020B0604020202020204" pitchFamily="34" charset="0"/>
              <a:buChar char="•"/>
            </a:pPr>
            <a:r>
              <a:rPr lang="en-US" baseline="0" dirty="0" smtClean="0"/>
              <a:t>I’m going to share with you some things that have worked well for us at </a:t>
            </a:r>
            <a:r>
              <a:rPr lang="en-US" baseline="0" dirty="0" err="1" smtClean="0"/>
              <a:t>Clif</a:t>
            </a:r>
            <a:r>
              <a:rPr lang="en-US" baseline="0" dirty="0" smtClean="0"/>
              <a:t> Bar.</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E7EE7BA-66F5-4E26-AB08-62B42675BFDC}" type="slidenum">
              <a:rPr lang="en-US" smtClean="0"/>
              <a:t>1</a:t>
            </a:fld>
            <a:endParaRPr lang="en-US"/>
          </a:p>
        </p:txBody>
      </p:sp>
    </p:spTree>
    <p:extLst>
      <p:ext uri="{BB962C8B-B14F-4D97-AF65-F5344CB8AC3E}">
        <p14:creationId xmlns:p14="http://schemas.microsoft.com/office/powerpoint/2010/main" val="1300326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To build </a:t>
            </a:r>
            <a:r>
              <a:rPr lang="en-US" dirty="0" smtClean="0"/>
              <a:t>and maintain influence</a:t>
            </a:r>
            <a:r>
              <a:rPr lang="en-US" dirty="0"/>
              <a:t>, </a:t>
            </a:r>
            <a:r>
              <a:rPr lang="en-US" dirty="0" smtClean="0"/>
              <a:t>it’s extremely important to make sure we get the message exactly right</a:t>
            </a:r>
          </a:p>
          <a:p>
            <a:pPr marL="640594" lvl="1" indent="-174708" defTabSz="931774">
              <a:buFont typeface="Arial" panose="020B0604020202020204" pitchFamily="34" charset="0"/>
              <a:buChar char="•"/>
              <a:defRPr/>
            </a:pPr>
            <a:r>
              <a:rPr lang="en-US" dirty="0" smtClean="0"/>
              <a:t>That if the organization acts, they act in the right way</a:t>
            </a:r>
          </a:p>
          <a:p>
            <a:pPr marL="183394" lvl="0" indent="-174708" defTabSz="931774">
              <a:buFont typeface="Arial" panose="020B0604020202020204" pitchFamily="34" charset="0"/>
              <a:buChar char="•"/>
              <a:defRPr/>
            </a:pPr>
            <a:r>
              <a:rPr lang="en-US" dirty="0" smtClean="0"/>
              <a:t>So as </a:t>
            </a:r>
            <a:r>
              <a:rPr lang="en-US" dirty="0"/>
              <a:t>you </a:t>
            </a:r>
            <a:r>
              <a:rPr lang="en-US" dirty="0" smtClean="0"/>
              <a:t>start drafting your </a:t>
            </a:r>
            <a:r>
              <a:rPr lang="en-US" dirty="0"/>
              <a:t>business </a:t>
            </a:r>
            <a:r>
              <a:rPr lang="en-US" dirty="0" smtClean="0"/>
              <a:t>implications,</a:t>
            </a:r>
            <a:r>
              <a:rPr lang="en-US" baseline="0" dirty="0" smtClean="0"/>
              <a:t> s</a:t>
            </a:r>
            <a:r>
              <a:rPr lang="en-US" dirty="0" smtClean="0"/>
              <a:t>low down.</a:t>
            </a:r>
            <a:r>
              <a:rPr lang="en-US" baseline="0" dirty="0" smtClean="0"/>
              <a:t>  </a:t>
            </a:r>
            <a:r>
              <a:rPr lang="en-US" dirty="0" smtClean="0"/>
              <a:t>Slow down and </a:t>
            </a:r>
            <a:r>
              <a:rPr lang="en-US" dirty="0"/>
              <a:t>fine tune the message, key takeaways and implications. </a:t>
            </a:r>
          </a:p>
          <a:p>
            <a:pPr marL="640594" lvl="1" indent="-174708" defTabSz="931774">
              <a:buFont typeface="Arial" panose="020B0604020202020204" pitchFamily="34" charset="0"/>
              <a:buChar char="•"/>
              <a:defRPr/>
            </a:pPr>
            <a:r>
              <a:rPr lang="en-US" dirty="0" smtClean="0"/>
              <a:t>I know it can be</a:t>
            </a:r>
            <a:r>
              <a:rPr lang="en-US" baseline="0" dirty="0" smtClean="0"/>
              <a:t> hard to do this with deadlines looming.</a:t>
            </a:r>
          </a:p>
          <a:p>
            <a:pPr marL="640594" lvl="1" indent="-174708" defTabSz="931774">
              <a:buFont typeface="Arial" panose="020B0604020202020204" pitchFamily="34" charset="0"/>
              <a:buChar char="•"/>
              <a:defRPr/>
            </a:pPr>
            <a:r>
              <a:rPr lang="en-US" baseline="0" dirty="0" smtClean="0"/>
              <a:t>But I’ve found that it’s worth building in extra time at the end to fine tune the message.</a:t>
            </a:r>
          </a:p>
          <a:p>
            <a:pPr marL="640594" lvl="1" indent="-174708" defTabSz="931774">
              <a:buFont typeface="Arial" panose="020B0604020202020204" pitchFamily="34" charset="0"/>
              <a:buChar char="•"/>
              <a:defRPr/>
            </a:pPr>
            <a:r>
              <a:rPr lang="en-US" baseline="0" dirty="0" smtClean="0"/>
              <a:t>It pays dividends in driving alignment and creating a common understanding.</a:t>
            </a:r>
            <a:endParaRPr lang="en-US" dirty="0" smtClean="0"/>
          </a:p>
          <a:p>
            <a:pPr marL="640594" lvl="1" indent="-174708" defTabSz="931774">
              <a:buFont typeface="Arial" panose="020B0604020202020204" pitchFamily="34" charset="0"/>
              <a:buChar char="•"/>
              <a:defRPr/>
            </a:pPr>
            <a:r>
              <a:rPr lang="en-US" dirty="0" smtClean="0"/>
              <a:t>We </a:t>
            </a:r>
            <a:r>
              <a:rPr lang="en-US" dirty="0"/>
              <a:t>need to bring decision makers along, so they have skin in the </a:t>
            </a:r>
            <a:r>
              <a:rPr lang="en-US" dirty="0" smtClean="0"/>
              <a:t>game.  </a:t>
            </a:r>
            <a:endParaRPr lang="en-US" dirty="0"/>
          </a:p>
          <a:p>
            <a:pPr marL="183394" lvl="0"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r>
              <a:rPr lang="en-US" dirty="0" smtClean="0"/>
              <a:t>Fine </a:t>
            </a:r>
            <a:r>
              <a:rPr lang="en-US" dirty="0"/>
              <a:t>tuning the message requires two things</a:t>
            </a:r>
          </a:p>
          <a:p>
            <a:pPr marL="640594" lvl="1" indent="-174708">
              <a:buFont typeface="Arial" panose="020B0604020202020204" pitchFamily="34" charset="0"/>
              <a:buChar char="•"/>
            </a:pPr>
            <a:r>
              <a:rPr lang="en-US" dirty="0" smtClean="0"/>
              <a:t>1) shop </a:t>
            </a:r>
            <a:r>
              <a:rPr lang="en-US" dirty="0"/>
              <a:t>around more controversial </a:t>
            </a:r>
            <a:r>
              <a:rPr lang="en-US" dirty="0" smtClean="0"/>
              <a:t>biz implications</a:t>
            </a:r>
            <a:r>
              <a:rPr lang="en-US" baseline="0" dirty="0" smtClean="0"/>
              <a:t> </a:t>
            </a:r>
            <a:r>
              <a:rPr lang="en-US" dirty="0" smtClean="0"/>
              <a:t>to </a:t>
            </a:r>
            <a:r>
              <a:rPr lang="en-US" dirty="0"/>
              <a:t>help </a:t>
            </a:r>
            <a:r>
              <a:rPr lang="en-US" dirty="0" smtClean="0"/>
              <a:t>crystalize </a:t>
            </a:r>
            <a:r>
              <a:rPr lang="en-US" dirty="0"/>
              <a:t>the final articulation</a:t>
            </a:r>
          </a:p>
          <a:p>
            <a:pPr marL="1106481" lvl="2" indent="-174708">
              <a:buFont typeface="Arial" panose="020B0604020202020204" pitchFamily="34" charset="0"/>
              <a:buChar char="•"/>
            </a:pPr>
            <a:r>
              <a:rPr lang="en-US" dirty="0"/>
              <a:t>Really dig into and listen to what’s causing hesitation </a:t>
            </a:r>
          </a:p>
          <a:p>
            <a:pPr marL="640594" lvl="1" indent="-174708">
              <a:buFont typeface="Arial" panose="020B0604020202020204" pitchFamily="34" charset="0"/>
              <a:buChar char="•"/>
            </a:pPr>
            <a:r>
              <a:rPr lang="en-US" dirty="0"/>
              <a:t>2) Being very cognizant of how the words can play out when you’re not in the room</a:t>
            </a:r>
          </a:p>
          <a:p>
            <a:pPr marL="1106481" lvl="2" indent="-174708">
              <a:buFont typeface="Arial" panose="020B0604020202020204" pitchFamily="34" charset="0"/>
              <a:buChar char="•"/>
            </a:pPr>
            <a:r>
              <a:rPr lang="en-US" dirty="0"/>
              <a:t>I’ve been surprised at how one bullet point, which was so clear in my head, was taken in many different directions when just read on paper.</a:t>
            </a:r>
          </a:p>
          <a:p>
            <a:pPr marL="174708" indent="-174708">
              <a:buFont typeface="Arial" panose="020B0604020202020204" pitchFamily="34" charset="0"/>
              <a:buChar char="•"/>
            </a:pPr>
            <a:r>
              <a:rPr lang="en-US" dirty="0"/>
              <a:t>Earlier I gave my Non GMO and Organic example</a:t>
            </a:r>
          </a:p>
          <a:p>
            <a:pPr marL="640594" lvl="1" indent="-174708">
              <a:buFont typeface="Arial" panose="020B0604020202020204" pitchFamily="34" charset="0"/>
              <a:buChar char="•"/>
            </a:pPr>
            <a:r>
              <a:rPr lang="en-US" dirty="0"/>
              <a:t>I knew both organic and non </a:t>
            </a:r>
            <a:r>
              <a:rPr lang="en-US" dirty="0" err="1"/>
              <a:t>gmo</a:t>
            </a:r>
            <a:r>
              <a:rPr lang="en-US" dirty="0"/>
              <a:t> important to consumers.  But every time, I met resistance.</a:t>
            </a:r>
          </a:p>
          <a:p>
            <a:pPr marL="640594" lvl="1" indent="-174708">
              <a:buFont typeface="Arial" panose="020B0604020202020204" pitchFamily="34" charset="0"/>
              <a:buChar char="•"/>
            </a:pPr>
            <a:r>
              <a:rPr lang="en-US" dirty="0"/>
              <a:t>Not until I started listening to what was causing the resistance, did I understand the best way to articulate the consumer need.</a:t>
            </a:r>
          </a:p>
          <a:p>
            <a:pPr marL="640594" lvl="1" indent="-174708">
              <a:buFont typeface="Arial" panose="020B0604020202020204" pitchFamily="34" charset="0"/>
              <a:buChar char="•"/>
            </a:pPr>
            <a:r>
              <a:rPr lang="en-US" dirty="0"/>
              <a:t>It wasn’t didn’t think it was important. Did.  </a:t>
            </a:r>
          </a:p>
          <a:p>
            <a:pPr marL="640594" lvl="1" indent="-174708">
              <a:buFont typeface="Arial" panose="020B0604020202020204" pitchFamily="34" charset="0"/>
              <a:buChar char="•"/>
            </a:pPr>
            <a:r>
              <a:rPr lang="en-US" dirty="0"/>
              <a:t>But as a company we felt very strongly about supporting Organic, and the concern was that Non-GMO further confused the meaning of organic.  Because Organic certification already restricts the use of GMOs</a:t>
            </a:r>
          </a:p>
          <a:p>
            <a:pPr marL="174708" indent="-174708">
              <a:buFont typeface="Arial" panose="020B0604020202020204" pitchFamily="34" charset="0"/>
              <a:buChar char="•"/>
            </a:pPr>
            <a:r>
              <a:rPr lang="en-US" dirty="0"/>
              <a:t>Knowing this, shifted my message to show that 90% of people don’t know that Organic labeling includes non-</a:t>
            </a:r>
            <a:r>
              <a:rPr lang="en-US" dirty="0" err="1"/>
              <a:t>gmo</a:t>
            </a:r>
            <a:r>
              <a:rPr lang="en-US" dirty="0"/>
              <a:t>.  This made my message much more impactful internally, and we finally started seeing action to include Non GMO and Organic messaging on pack. </a:t>
            </a: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10</a:t>
            </a:fld>
            <a:endParaRPr lang="en-US"/>
          </a:p>
        </p:txBody>
      </p:sp>
    </p:spTree>
    <p:extLst>
      <p:ext uri="{BB962C8B-B14F-4D97-AF65-F5344CB8AC3E}">
        <p14:creationId xmlns:p14="http://schemas.microsoft.com/office/powerpoint/2010/main" val="290690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Once we have this great piece of Insights work, how do we roll it out and get in front of as many people as possible?</a:t>
            </a:r>
          </a:p>
          <a:p>
            <a:pPr marL="640594" lvl="1" indent="-174708">
              <a:buFont typeface="Arial" panose="020B0604020202020204" pitchFamily="34" charset="0"/>
              <a:buChar char="•"/>
            </a:pPr>
            <a:r>
              <a:rPr lang="en-US" dirty="0"/>
              <a:t>How you do this will certainly depend on the project and on your organizational culture.  </a:t>
            </a:r>
          </a:p>
          <a:p>
            <a:pPr marL="640594" lvl="1" indent="-174708" defTabSz="931774">
              <a:buFont typeface="Arial" panose="020B0604020202020204" pitchFamily="34" charset="0"/>
              <a:buChar char="•"/>
              <a:defRPr/>
            </a:pPr>
            <a:r>
              <a:rPr lang="en-US" dirty="0"/>
              <a:t>Here’s what we do at </a:t>
            </a:r>
            <a:r>
              <a:rPr lang="en-US" dirty="0" err="1"/>
              <a:t>Clif</a:t>
            </a:r>
            <a:endParaRPr lang="en-US" dirty="0"/>
          </a:p>
          <a:p>
            <a:pPr marL="640594" lvl="1" indent="-174708" defTabSz="931774">
              <a:buFont typeface="Arial" panose="020B0604020202020204" pitchFamily="34" charset="0"/>
              <a:buChar char="•"/>
              <a:defRPr/>
            </a:pPr>
            <a:r>
              <a:rPr lang="en-US" dirty="0"/>
              <a:t>I’m guessing the first two are fairly typical, but many of you may not be doing the following three.</a:t>
            </a:r>
          </a:p>
          <a:p>
            <a:pPr marL="174708" indent="-174708">
              <a:buFont typeface="Arial" panose="020B0604020202020204" pitchFamily="34" charset="0"/>
              <a:buChar char="•"/>
            </a:pPr>
            <a:r>
              <a:rPr lang="en-US" dirty="0"/>
              <a:t>Start with the brand team, who sees the most detailed presentation. 1:30- 2 hours</a:t>
            </a:r>
          </a:p>
          <a:p>
            <a:pPr marL="640594" lvl="1" indent="-174708">
              <a:buFont typeface="Arial" panose="020B0604020202020204" pitchFamily="34" charset="0"/>
              <a:buChar char="•"/>
            </a:pPr>
            <a:r>
              <a:rPr lang="en-US" dirty="0"/>
              <a:t>The leadership team quickly follows with a slightly distilled version.  1- 1:30 hours</a:t>
            </a:r>
          </a:p>
          <a:p>
            <a:pPr marL="1106481" lvl="2" indent="-174708">
              <a:buFont typeface="Arial" panose="020B0604020202020204" pitchFamily="34" charset="0"/>
              <a:buChar char="•"/>
            </a:pPr>
            <a:r>
              <a:rPr lang="en-US" dirty="0"/>
              <a:t>Experimented with LT first and Brand second, but the bottom up approach rather than top down felt more right for our organization</a:t>
            </a:r>
          </a:p>
          <a:p>
            <a:pPr marL="640594" lvl="1" indent="-174708">
              <a:buFont typeface="Arial" panose="020B0604020202020204" pitchFamily="34" charset="0"/>
              <a:buChar char="•"/>
            </a:pPr>
            <a:r>
              <a:rPr lang="en-US" dirty="0"/>
              <a:t>We then share with the department heads.  And we do this in combination with Brand</a:t>
            </a:r>
          </a:p>
          <a:p>
            <a:pPr marL="1106481" lvl="2" indent="-174708">
              <a:buFont typeface="Arial" panose="020B0604020202020204" pitchFamily="34" charset="0"/>
              <a:buChar char="•"/>
            </a:pPr>
            <a:r>
              <a:rPr lang="en-US" dirty="0"/>
              <a:t>We start with about a 20-30 min recap of CI KL, followed by a summary of each Brand’s </a:t>
            </a:r>
            <a:r>
              <a:rPr lang="en-US" dirty="0" err="1"/>
              <a:t>SitAss</a:t>
            </a:r>
            <a:r>
              <a:rPr lang="en-US" dirty="0"/>
              <a:t>.  </a:t>
            </a:r>
          </a:p>
          <a:p>
            <a:pPr marL="1106481" lvl="2" indent="-174708">
              <a:buFont typeface="Arial" panose="020B0604020202020204" pitchFamily="34" charset="0"/>
              <a:buChar char="•"/>
            </a:pPr>
            <a:r>
              <a:rPr lang="en-US" dirty="0"/>
              <a:t>This really helps the x </a:t>
            </a:r>
            <a:r>
              <a:rPr lang="en-US" dirty="0" err="1"/>
              <a:t>func</a:t>
            </a:r>
            <a:r>
              <a:rPr lang="en-US" dirty="0"/>
              <a:t> team understand how the consumer helps drive our strategies</a:t>
            </a:r>
          </a:p>
          <a:p>
            <a:pPr marL="640594" lvl="1" indent="-174708">
              <a:buFont typeface="Arial" panose="020B0604020202020204" pitchFamily="34" charset="0"/>
              <a:buChar char="•"/>
            </a:pPr>
            <a:r>
              <a:rPr lang="en-US" dirty="0"/>
              <a:t>Then we will role out to other teams.  Sales at the Sales Meeting.  Lastly a Co wide share out for anyone who is interested</a:t>
            </a:r>
          </a:p>
          <a:p>
            <a:pPr marL="174708" indent="-174708">
              <a:buFont typeface="Arial" panose="020B0604020202020204" pitchFamily="34" charset="0"/>
              <a:buChar char="•"/>
            </a:pPr>
            <a:r>
              <a:rPr lang="en-US" dirty="0"/>
              <a:t>While it might not seem efficient, it does create efficiencies in driving alignment and ensuring we are all on the same page.</a:t>
            </a:r>
          </a:p>
          <a:p>
            <a:pPr marL="640594" lvl="1" indent="-174708">
              <a:buFont typeface="Arial" panose="020B0604020202020204" pitchFamily="34" charset="0"/>
              <a:buChar char="•"/>
            </a:pPr>
            <a:r>
              <a:rPr lang="en-US" dirty="0"/>
              <a:t>I found this to be most effective at driving organizational understanding and ensuring the right conversations happened</a:t>
            </a:r>
          </a:p>
          <a:p>
            <a:pPr marL="1106481" lvl="2" indent="-174708">
              <a:buFont typeface="Arial" panose="020B0604020202020204" pitchFamily="34" charset="0"/>
              <a:buChar char="•"/>
            </a:pPr>
            <a:r>
              <a:rPr lang="en-US" dirty="0"/>
              <a:t>It ensures that each team sees the level of detail that’s right for them</a:t>
            </a:r>
          </a:p>
          <a:p>
            <a:pPr marL="1106481" lvl="2" indent="-174708">
              <a:buFont typeface="Arial" panose="020B0604020202020204" pitchFamily="34" charset="0"/>
              <a:buChar char="•"/>
            </a:pPr>
            <a:r>
              <a:rPr lang="en-US" dirty="0"/>
              <a:t>It also ensures the right discussions happen.  </a:t>
            </a:r>
          </a:p>
          <a:p>
            <a:pPr marL="1572368" lvl="3" indent="-174708">
              <a:buFont typeface="Arial" panose="020B0604020202020204" pitchFamily="34" charset="0"/>
              <a:buChar char="•"/>
            </a:pPr>
            <a:r>
              <a:rPr lang="en-US" dirty="0"/>
              <a:t>When too many people are in the room.  Junior people don’t ask questions.  Senior leaders don’t want to ‘think out loud’ on tough questions</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11</a:t>
            </a:fld>
            <a:endParaRPr lang="en-US"/>
          </a:p>
        </p:txBody>
      </p:sp>
    </p:spTree>
    <p:extLst>
      <p:ext uri="{BB962C8B-B14F-4D97-AF65-F5344CB8AC3E}">
        <p14:creationId xmlns:p14="http://schemas.microsoft.com/office/powerpoint/2010/main" val="398473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So what’s been the impact on us at </a:t>
            </a:r>
            <a:r>
              <a:rPr lang="en-US" baseline="0" dirty="0" err="1" smtClean="0"/>
              <a:t>Clif</a:t>
            </a:r>
            <a:r>
              <a:rPr lang="en-US" baseline="0" dirty="0" smtClean="0"/>
              <a:t>?</a:t>
            </a:r>
          </a:p>
          <a:p>
            <a:pPr marL="174708" indent="-174708">
              <a:buFont typeface="Arial" panose="020B0604020202020204" pitchFamily="34" charset="0"/>
              <a:buChar char="•"/>
            </a:pPr>
            <a:r>
              <a:rPr lang="en-US" baseline="0" dirty="0" smtClean="0"/>
              <a:t>this has resulted in seeing</a:t>
            </a:r>
          </a:p>
          <a:p>
            <a:pPr marL="640594" lvl="1" indent="-174708" defTabSz="931774">
              <a:buFont typeface="Arial" panose="020B0604020202020204" pitchFamily="34" charset="0"/>
              <a:buChar char="•"/>
              <a:defRPr/>
            </a:pPr>
            <a:r>
              <a:rPr lang="en-US" baseline="0" dirty="0" smtClean="0"/>
              <a:t>A greater demand for research, across levels and </a:t>
            </a:r>
            <a:r>
              <a:rPr lang="en-US" baseline="0" dirty="0" err="1" smtClean="0"/>
              <a:t>dept</a:t>
            </a:r>
            <a:endParaRPr lang="en-US" baseline="0" dirty="0" smtClean="0"/>
          </a:p>
          <a:p>
            <a:pPr marL="640594" lvl="1" indent="-174708" defTabSz="931774">
              <a:buFont typeface="Arial" panose="020B0604020202020204" pitchFamily="34" charset="0"/>
              <a:buChar char="•"/>
              <a:defRPr/>
            </a:pPr>
            <a:r>
              <a:rPr lang="en-US" baseline="0" dirty="0" smtClean="0"/>
              <a:t>And increased demand for our opinion, not just data.</a:t>
            </a:r>
          </a:p>
          <a:p>
            <a:pPr marL="640594" lvl="1" indent="-174708">
              <a:buFont typeface="Arial" panose="020B0604020202020204" pitchFamily="34" charset="0"/>
              <a:buChar char="•"/>
            </a:pPr>
            <a:r>
              <a:rPr lang="en-US" baseline="0" dirty="0" smtClean="0"/>
              <a:t>Being invited to key meetings that we have not been in the past</a:t>
            </a:r>
          </a:p>
          <a:p>
            <a:pPr marL="640594" lvl="1" indent="-174708">
              <a:buFont typeface="Arial" panose="020B0604020202020204" pitchFamily="34" charset="0"/>
              <a:buChar char="•"/>
            </a:pPr>
            <a:r>
              <a:rPr lang="en-US" dirty="0" smtClean="0"/>
              <a:t>And greater</a:t>
            </a:r>
            <a:r>
              <a:rPr lang="en-US" baseline="0" dirty="0" smtClean="0"/>
              <a:t> organizational excitement to learn about the consumer.  Teams have included us as part of standard onboarding.  Teams have invited us to their team meetings to learn more about the consumer and what we do.  Some teams have even asked for quarterly meeting to share new relevant topics.</a:t>
            </a:r>
          </a:p>
          <a:p>
            <a:pPr marL="174708" indent="-174708">
              <a:buFont typeface="Arial" panose="020B0604020202020204" pitchFamily="34" charset="0"/>
              <a:buChar char="•"/>
            </a:pPr>
            <a:r>
              <a:rPr lang="en-US" dirty="0" smtClean="0"/>
              <a:t>And perhaps the greatest testament</a:t>
            </a:r>
            <a:r>
              <a:rPr lang="en-US" baseline="0" dirty="0" smtClean="0"/>
              <a:t> to the impact we’re having is that my manager, quite regularly, reminds of the influence we have.  </a:t>
            </a:r>
          </a:p>
          <a:p>
            <a:pPr marL="640594" lvl="1" indent="-174708">
              <a:buFont typeface="Arial" panose="020B0604020202020204" pitchFamily="34" charset="0"/>
              <a:buChar char="•"/>
            </a:pPr>
            <a:r>
              <a:rPr lang="en-US" baseline="0" dirty="0" smtClean="0"/>
              <a:t>She cautions me…  “I don’t know if you’re aware of the influence you have.  When you say something the organization responds”</a:t>
            </a:r>
          </a:p>
          <a:p>
            <a:pPr marL="640594" lvl="1" indent="-174708">
              <a:buFont typeface="Arial" panose="020B0604020202020204" pitchFamily="34" charset="0"/>
              <a:buChar char="•"/>
            </a:pPr>
            <a:r>
              <a:rPr lang="en-US" baseline="0" dirty="0" smtClean="0"/>
              <a:t>And I try to look serious and not smile too much</a:t>
            </a:r>
          </a:p>
          <a:p>
            <a:pPr marL="640594" lvl="1" indent="-174708">
              <a:buFont typeface="Arial" panose="020B0604020202020204" pitchFamily="34" charset="0"/>
              <a:buChar char="•"/>
            </a:pPr>
            <a:r>
              <a:rPr lang="en-US" baseline="0" dirty="0" smtClean="0"/>
              <a:t>But that feels really good.</a:t>
            </a:r>
          </a:p>
          <a:p>
            <a:pPr marL="174708" indent="-174708" defTabSz="931774">
              <a:buFont typeface="Arial" panose="020B0604020202020204" pitchFamily="34" charset="0"/>
              <a:buChar char="•"/>
              <a:defRPr/>
            </a:pPr>
            <a:r>
              <a:rPr lang="en-US" baseline="0" dirty="0" smtClean="0"/>
              <a:t>It’s extremely rewarding to see Insights being viewed as a valued resource across the organization.  To get to help shape the strategy and direction of a brand I Love. It’s so fun and rewarding to see the progress we’ve made at </a:t>
            </a:r>
            <a:r>
              <a:rPr lang="en-US" baseline="0" dirty="0" err="1" smtClean="0"/>
              <a:t>Clif</a:t>
            </a:r>
            <a:r>
              <a:rPr lang="en-US" baseline="0" dirty="0" smtClean="0"/>
              <a:t> Bar.</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1E7EE7BA-66F5-4E26-AB08-62B42675BFDC}" type="slidenum">
              <a:rPr lang="en-US" smtClean="0"/>
              <a:t>12</a:t>
            </a:fld>
            <a:endParaRPr lang="en-US"/>
          </a:p>
        </p:txBody>
      </p:sp>
    </p:spTree>
    <p:extLst>
      <p:ext uri="{BB962C8B-B14F-4D97-AF65-F5344CB8AC3E}">
        <p14:creationId xmlns:p14="http://schemas.microsoft.com/office/powerpoint/2010/main" val="340095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lvl="1" indent="-174708" defTabSz="931774">
              <a:buFont typeface="Arial" panose="020B0604020202020204" pitchFamily="34" charset="0"/>
              <a:buChar char="•"/>
              <a:defRPr/>
            </a:pPr>
            <a:r>
              <a:rPr lang="en-US" baseline="0" dirty="0" smtClean="0"/>
              <a:t>But we’re also not done.  We’re not exactly where I want us to be.  And this is my last bit of advice.</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beyond the tools we discussed, growing the Department’s influence also requires two personal traits from you</a:t>
            </a:r>
          </a:p>
          <a:p>
            <a:pPr marL="640594" lvl="1" indent="-174708">
              <a:buFont typeface="Arial" panose="020B0604020202020204" pitchFamily="34" charset="0"/>
              <a:buChar char="•"/>
            </a:pPr>
            <a:r>
              <a:rPr lang="en-US" baseline="0" dirty="0" smtClean="0"/>
              <a:t>Persuasiveness + perseverance</a:t>
            </a:r>
          </a:p>
          <a:p>
            <a:pPr marL="640594" lvl="1" indent="-174708">
              <a:buFont typeface="Arial" panose="020B0604020202020204" pitchFamily="34" charset="0"/>
              <a:buChar char="•"/>
            </a:pPr>
            <a:r>
              <a:rPr lang="en-US" baseline="0" dirty="0" smtClean="0"/>
              <a:t>You’ll need these 2 to succeed and push through obstacles. </a:t>
            </a:r>
          </a:p>
          <a:p>
            <a:pPr marL="640594" lvl="1"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I’ve learned that you c</a:t>
            </a:r>
            <a:r>
              <a:rPr lang="en-US" dirty="0" smtClean="0"/>
              <a:t>an’t make the organization move faster than the org wants to move.  </a:t>
            </a:r>
          </a:p>
          <a:p>
            <a:pPr marL="640594" lvl="1" indent="-174708">
              <a:buFont typeface="Arial" panose="020B0604020202020204" pitchFamily="34" charset="0"/>
              <a:buChar char="•"/>
            </a:pPr>
            <a:r>
              <a:rPr lang="en-US" dirty="0" smtClean="0"/>
              <a:t>So I’ve had to consistently nudge</a:t>
            </a:r>
            <a:r>
              <a:rPr lang="en-US" baseline="0" dirty="0" smtClean="0"/>
              <a:t> it in the right direction</a:t>
            </a:r>
          </a:p>
          <a:p>
            <a:pPr marL="1106481" lvl="2" indent="-174708" defTabSz="931774">
              <a:buFont typeface="Arial" panose="020B0604020202020204" pitchFamily="34" charset="0"/>
              <a:buChar char="•"/>
              <a:defRPr/>
            </a:pPr>
            <a:r>
              <a:rPr lang="en-US" baseline="0" dirty="0" smtClean="0"/>
              <a:t>Articulating and rearticulating messages</a:t>
            </a:r>
          </a:p>
          <a:p>
            <a:pPr marL="640594" lvl="1" indent="-174708">
              <a:buFont typeface="Arial" panose="020B0604020202020204" pitchFamily="34" charset="0"/>
              <a:buChar char="•"/>
            </a:pPr>
            <a:r>
              <a:rPr lang="en-US" baseline="0" dirty="0" smtClean="0"/>
              <a:t>Persistently showing the value Insights can bring</a:t>
            </a:r>
          </a:p>
          <a:p>
            <a:pPr marL="1106481" lvl="2" indent="-174708">
              <a:buFont typeface="Arial" panose="020B0604020202020204" pitchFamily="34" charset="0"/>
              <a:buChar char="•"/>
            </a:pPr>
            <a:r>
              <a:rPr lang="en-US" baseline="0" dirty="0" smtClean="0"/>
              <a:t>Taking ‘no’s’ in stride and playing the long game</a:t>
            </a:r>
          </a:p>
          <a:p>
            <a:endParaRPr lang="en-US" dirty="0" smtClean="0"/>
          </a:p>
        </p:txBody>
      </p:sp>
      <p:sp>
        <p:nvSpPr>
          <p:cNvPr id="4" name="Slide Number Placeholder 3"/>
          <p:cNvSpPr>
            <a:spLocks noGrp="1"/>
          </p:cNvSpPr>
          <p:nvPr>
            <p:ph type="sldNum" sz="quarter" idx="10"/>
          </p:nvPr>
        </p:nvSpPr>
        <p:spPr/>
        <p:txBody>
          <a:bodyPr/>
          <a:lstStyle/>
          <a:p>
            <a:fld id="{1E7EE7BA-66F5-4E26-AB08-62B42675BFDC}" type="slidenum">
              <a:rPr lang="en-US" smtClean="0"/>
              <a:t>13</a:t>
            </a:fld>
            <a:endParaRPr lang="en-US"/>
          </a:p>
        </p:txBody>
      </p:sp>
    </p:spTree>
    <p:extLst>
      <p:ext uri="{BB962C8B-B14F-4D97-AF65-F5344CB8AC3E}">
        <p14:creationId xmlns:p14="http://schemas.microsoft.com/office/powerpoint/2010/main" val="14332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Again, when we truly harness powerful consumer insights, we can help guide the org forward</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Hope there are a few nuggets you can take back to your organizations to help you increase the impact you have on your org</a:t>
            </a:r>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14</a:t>
            </a:fld>
            <a:endParaRPr lang="en-US"/>
          </a:p>
        </p:txBody>
      </p:sp>
    </p:spTree>
    <p:extLst>
      <p:ext uri="{BB962C8B-B14F-4D97-AF65-F5344CB8AC3E}">
        <p14:creationId xmlns:p14="http://schemas.microsoft.com/office/powerpoint/2010/main" val="369999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Flashback to three years ago when I joined </a:t>
            </a:r>
            <a:r>
              <a:rPr lang="en-US" dirty="0" err="1"/>
              <a:t>Clif</a:t>
            </a:r>
            <a:r>
              <a:rPr lang="en-US" dirty="0"/>
              <a:t> Bar.</a:t>
            </a:r>
          </a:p>
          <a:p>
            <a:pPr marL="640594" lvl="1" indent="-174708">
              <a:buFont typeface="Arial" panose="020B0604020202020204" pitchFamily="34" charset="0"/>
              <a:buChar char="•"/>
            </a:pPr>
            <a:r>
              <a:rPr lang="en-US" dirty="0"/>
              <a:t>Insights was fairly new to the organization.  </a:t>
            </a:r>
          </a:p>
          <a:p>
            <a:pPr marL="1106481" lvl="2" indent="-174708">
              <a:buFont typeface="Arial" panose="020B0604020202020204" pitchFamily="34" charset="0"/>
              <a:buChar char="•"/>
            </a:pPr>
            <a:r>
              <a:rPr lang="en-US" dirty="0"/>
              <a:t>I was the first functional leader they had</a:t>
            </a:r>
          </a:p>
          <a:p>
            <a:pPr marL="1106481" lvl="2" indent="-174708">
              <a:buFont typeface="Arial" panose="020B0604020202020204" pitchFamily="34" charset="0"/>
              <a:buChar char="•"/>
            </a:pPr>
            <a:r>
              <a:rPr lang="en-US" dirty="0"/>
              <a:t>We had (and still have) limited resources.  Both in terms of people + budget.  </a:t>
            </a:r>
          </a:p>
          <a:p>
            <a:pPr marL="640594" lvl="1" indent="-174708">
              <a:buFont typeface="Arial" panose="020B0604020202020204" pitchFamily="34" charset="0"/>
              <a:buChar char="•"/>
            </a:pPr>
            <a:r>
              <a:rPr lang="en-US" dirty="0"/>
              <a:t>We were operating a lot like a MR vendor.  Fulfilling requests and handing over data.  Usually for very tactical projects.</a:t>
            </a:r>
          </a:p>
          <a:p>
            <a:pPr marL="640594" lvl="1" indent="-174708">
              <a:buFont typeface="Arial" panose="020B0604020202020204" pitchFamily="34" charset="0"/>
              <a:buChar char="•"/>
            </a:pPr>
            <a:r>
              <a:rPr lang="en-US" dirty="0"/>
              <a:t>We weren’t being engaged in strategy discussions.  </a:t>
            </a:r>
          </a:p>
          <a:p>
            <a:pPr marL="640594" lvl="1" indent="-174708">
              <a:buFont typeface="Arial" panose="020B0604020202020204" pitchFamily="34" charset="0"/>
              <a:buChar char="•"/>
            </a:pPr>
            <a:r>
              <a:rPr lang="en-US" dirty="0"/>
              <a:t>We weren’t being invited to key meetings.</a:t>
            </a:r>
          </a:p>
          <a:p>
            <a:pPr marL="640594" lvl="1" indent="-174708">
              <a:buFont typeface="Arial" panose="020B0604020202020204" pitchFamily="34" charset="0"/>
              <a:buChar char="•"/>
            </a:pPr>
            <a:r>
              <a:rPr lang="en-US" dirty="0"/>
              <a:t>The brand teams were not sure how and when to leverage us</a:t>
            </a:r>
          </a:p>
          <a:p>
            <a:pPr marL="640594" lvl="1" indent="-174708">
              <a:buFont typeface="Arial" panose="020B0604020202020204" pitchFamily="34" charset="0"/>
              <a:buChar char="•"/>
            </a:pPr>
            <a:r>
              <a:rPr lang="en-US" dirty="0"/>
              <a:t>And we had very little exposure outside of Brand.</a:t>
            </a:r>
          </a:p>
          <a:p>
            <a:pPr marL="174708" indent="-174708">
              <a:buFont typeface="Arial" panose="020B0604020202020204" pitchFamily="34" charset="0"/>
              <a:buChar char="•"/>
            </a:pPr>
            <a:r>
              <a:rPr lang="en-US" dirty="0" smtClean="0"/>
              <a:t>Does this sound familiar to any of you?</a:t>
            </a:r>
          </a:p>
          <a:p>
            <a:pPr marL="631908" lvl="1" indent="-174708">
              <a:buFont typeface="Arial" panose="020B0604020202020204" pitchFamily="34" charset="0"/>
              <a:buChar char="•"/>
            </a:pPr>
            <a:r>
              <a:rPr lang="en-US" dirty="0" smtClean="0"/>
              <a:t>Have</a:t>
            </a:r>
            <a:r>
              <a:rPr lang="en-US" baseline="0" dirty="0" smtClean="0"/>
              <a:t> you </a:t>
            </a:r>
            <a:r>
              <a:rPr lang="en-US" dirty="0" smtClean="0"/>
              <a:t>been </a:t>
            </a:r>
            <a:r>
              <a:rPr lang="en-US" dirty="0"/>
              <a:t>or are in a similar </a:t>
            </a:r>
            <a:r>
              <a:rPr lang="en-US" dirty="0" smtClean="0"/>
              <a:t>situation?</a:t>
            </a:r>
          </a:p>
          <a:p>
            <a:pPr marL="183394" lvl="0" indent="-174708">
              <a:buFont typeface="Arial" panose="020B0604020202020204" pitchFamily="34" charset="0"/>
              <a:buChar char="•"/>
            </a:pPr>
            <a:r>
              <a:rPr lang="en-US" baseline="0" dirty="0" smtClean="0"/>
              <a:t>How many of you think your research is as impactful on the organization as you want it to be?</a:t>
            </a:r>
          </a:p>
          <a:p>
            <a:pPr marL="640594" lvl="1" indent="-174708">
              <a:buFont typeface="Arial" panose="020B0604020202020204" pitchFamily="34" charset="0"/>
              <a:buChar char="•"/>
            </a:pPr>
            <a:r>
              <a:rPr lang="en-US" baseline="0" dirty="0" smtClean="0"/>
              <a:t>And what are some things that stand in the way? (Leadership buy-in, </a:t>
            </a:r>
            <a:r>
              <a:rPr lang="en-US" baseline="0" dirty="0" err="1" smtClean="0"/>
              <a:t>DR</a:t>
            </a:r>
            <a:r>
              <a:rPr lang="en-US" baseline="0" dirty="0" smtClean="0"/>
              <a:t> ability, too much/too little data)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2</a:t>
            </a:fld>
            <a:endParaRPr lang="en-US"/>
          </a:p>
        </p:txBody>
      </p:sp>
    </p:spTree>
    <p:extLst>
      <p:ext uri="{BB962C8B-B14F-4D97-AF65-F5344CB8AC3E}">
        <p14:creationId xmlns:p14="http://schemas.microsoft.com/office/powerpoint/2010/main" val="3033582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Great Insights people want to be key thought partners in driving</a:t>
            </a:r>
            <a:r>
              <a:rPr lang="en-US" baseline="0" dirty="0" smtClean="0"/>
              <a:t> </a:t>
            </a:r>
            <a:r>
              <a:rPr lang="en-US" dirty="0" smtClean="0"/>
              <a:t>strategy.  </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When we truly harness powerful consumer insights, we can help guide the org forward</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create focus</a:t>
            </a:r>
          </a:p>
          <a:p>
            <a:pPr marL="174708" indent="-174708">
              <a:buFont typeface="Arial" panose="020B0604020202020204" pitchFamily="34" charset="0"/>
              <a:buChar char="•"/>
            </a:pPr>
            <a:r>
              <a:rPr lang="en-US" baseline="0" dirty="0" smtClean="0"/>
              <a:t>I’ve been doing this for nearly 20 years, and sometimes I feel like we succeed in having the impact I want.  And sometimes, not so much.  </a:t>
            </a:r>
          </a:p>
          <a:p>
            <a:pPr marL="631908" lvl="1" indent="-174708">
              <a:buFont typeface="Arial" panose="020B0604020202020204" pitchFamily="34" charset="0"/>
              <a:buChar char="•"/>
            </a:pPr>
            <a:r>
              <a:rPr lang="en-US" baseline="0" dirty="0" smtClean="0"/>
              <a:t>So I’ve spent time reflecting on the situations where it’s gone well, and when it hasn’t</a:t>
            </a:r>
          </a:p>
          <a:p>
            <a:pPr marL="631908" lvl="1" indent="-174708">
              <a:buFont typeface="Arial" panose="020B0604020202020204" pitchFamily="34" charset="0"/>
              <a:buChar char="•"/>
            </a:pPr>
            <a:r>
              <a:rPr lang="en-US" baseline="0" dirty="0" smtClean="0"/>
              <a:t>I’m going to share with you some things that have worked well for us at </a:t>
            </a:r>
            <a:r>
              <a:rPr lang="en-US" baseline="0" dirty="0" err="1" smtClean="0"/>
              <a:t>Clif</a:t>
            </a:r>
            <a:r>
              <a:rPr lang="en-US" baseline="0" dirty="0" smtClean="0"/>
              <a:t> Bar.</a:t>
            </a:r>
          </a:p>
          <a:p>
            <a:pPr marL="631908" lvl="1" indent="-174708">
              <a:buFont typeface="Arial" panose="020B0604020202020204" pitchFamily="34" charset="0"/>
              <a:buChar char="•"/>
            </a:pPr>
            <a:r>
              <a:rPr lang="en-US" baseline="0" dirty="0" smtClean="0"/>
              <a:t>Hopefully there are a few nuggets in there that you can reapply at your orgs</a:t>
            </a:r>
          </a:p>
          <a:p>
            <a:pPr marL="631908" lvl="1" indent="-174708">
              <a:buFont typeface="Arial" panose="020B0604020202020204" pitchFamily="34" charset="0"/>
              <a:buChar cha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3</a:t>
            </a:fld>
            <a:endParaRPr lang="en-US"/>
          </a:p>
        </p:txBody>
      </p:sp>
    </p:spTree>
    <p:extLst>
      <p:ext uri="{BB962C8B-B14F-4D97-AF65-F5344CB8AC3E}">
        <p14:creationId xmlns:p14="http://schemas.microsoft.com/office/powerpoint/2010/main" val="415319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400" dirty="0" smtClean="0"/>
              <a:t>Five elements </a:t>
            </a:r>
            <a:r>
              <a:rPr lang="en-US" sz="1400" dirty="0"/>
              <a:t>helped </a:t>
            </a:r>
            <a:r>
              <a:rPr lang="en-US" sz="1400" dirty="0" smtClean="0"/>
              <a:t>make us successful in growing our influence at </a:t>
            </a:r>
            <a:r>
              <a:rPr lang="en-US" sz="1400" dirty="0" err="1" smtClean="0"/>
              <a:t>Clif</a:t>
            </a:r>
            <a:r>
              <a:rPr lang="en-US" sz="1400" dirty="0" smtClean="0"/>
              <a:t> Bar</a:t>
            </a:r>
            <a:endParaRPr lang="en-US" sz="1400" dirty="0"/>
          </a:p>
          <a:p>
            <a:pPr marL="757066" lvl="1" indent="-291179">
              <a:buFont typeface="Arial" panose="020B0604020202020204" pitchFamily="34" charset="0"/>
              <a:buChar char="•"/>
            </a:pPr>
            <a:r>
              <a:rPr lang="en-US" sz="1400" dirty="0" smtClean="0"/>
              <a:t>Leverage 1-2 key</a:t>
            </a:r>
            <a:r>
              <a:rPr lang="en-US" sz="1400" baseline="0" dirty="0" smtClean="0"/>
              <a:t> projects</a:t>
            </a:r>
            <a:endParaRPr lang="en-US" sz="1400" dirty="0" smtClean="0"/>
          </a:p>
          <a:p>
            <a:pPr marL="757066" lvl="1" indent="-291179">
              <a:buFont typeface="Arial" panose="020B0604020202020204" pitchFamily="34" charset="0"/>
              <a:buChar char="•"/>
            </a:pPr>
            <a:r>
              <a:rPr lang="en-US" sz="1400" dirty="0" smtClean="0"/>
              <a:t>Identifying the </a:t>
            </a:r>
            <a:r>
              <a:rPr lang="en-US" sz="1400" dirty="0"/>
              <a:t>right topics</a:t>
            </a:r>
          </a:p>
          <a:p>
            <a:pPr marL="757066" lvl="1" indent="-291179">
              <a:buFont typeface="Arial" panose="020B0604020202020204" pitchFamily="34" charset="0"/>
              <a:buChar char="•"/>
            </a:pPr>
            <a:r>
              <a:rPr lang="en-US" sz="1400" dirty="0" smtClean="0"/>
              <a:t>Starting with the implications</a:t>
            </a:r>
            <a:endParaRPr lang="en-US" sz="1400" dirty="0"/>
          </a:p>
          <a:p>
            <a:pPr marL="757066" lvl="1" indent="-291179" defTabSz="931774">
              <a:buFont typeface="Arial" panose="020B0604020202020204" pitchFamily="34" charset="0"/>
              <a:buChar char="•"/>
              <a:defRPr/>
            </a:pPr>
            <a:r>
              <a:rPr lang="en-US" sz="1400" dirty="0"/>
              <a:t>Fine tune the message</a:t>
            </a:r>
          </a:p>
          <a:p>
            <a:pPr marL="757066" lvl="1" indent="-291179">
              <a:buFont typeface="Arial" panose="020B0604020202020204" pitchFamily="34" charset="0"/>
              <a:buChar char="•"/>
            </a:pPr>
            <a:r>
              <a:rPr lang="en-US" sz="1400" dirty="0"/>
              <a:t>And socializing it in the right way</a:t>
            </a:r>
          </a:p>
          <a:p>
            <a:pPr marL="291179" indent="-291179">
              <a:buFont typeface="Arial" panose="020B0604020202020204" pitchFamily="34" charset="0"/>
              <a:buChar char="•"/>
            </a:pPr>
            <a:r>
              <a:rPr lang="en-US" sz="1400" dirty="0" smtClean="0"/>
              <a:t>Now </a:t>
            </a:r>
            <a:r>
              <a:rPr lang="en-US" sz="1400" dirty="0"/>
              <a:t>let’s go into each of these</a:t>
            </a:r>
          </a:p>
        </p:txBody>
      </p:sp>
      <p:sp>
        <p:nvSpPr>
          <p:cNvPr id="4" name="Slide Number Placeholder 3"/>
          <p:cNvSpPr>
            <a:spLocks noGrp="1"/>
          </p:cNvSpPr>
          <p:nvPr>
            <p:ph type="sldNum" sz="quarter" idx="10"/>
          </p:nvPr>
        </p:nvSpPr>
        <p:spPr/>
        <p:txBody>
          <a:bodyPr/>
          <a:lstStyle/>
          <a:p>
            <a:fld id="{1E7EE7BA-66F5-4E26-AB08-62B42675BFDC}" type="slidenum">
              <a:rPr lang="en-US" smtClean="0"/>
              <a:t>4</a:t>
            </a:fld>
            <a:endParaRPr lang="en-US"/>
          </a:p>
        </p:txBody>
      </p:sp>
    </p:spTree>
    <p:extLst>
      <p:ext uri="{BB962C8B-B14F-4D97-AF65-F5344CB8AC3E}">
        <p14:creationId xmlns:p14="http://schemas.microsoft.com/office/powerpoint/2010/main" val="102375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first thing we did at </a:t>
            </a:r>
            <a:r>
              <a:rPr lang="en-US" dirty="0" err="1"/>
              <a:t>Clif</a:t>
            </a:r>
            <a:r>
              <a:rPr lang="en-US" dirty="0"/>
              <a:t> was to identify 1 or 2 key projects that could best showcase the value Insights can play when we operate more strategically. </a:t>
            </a:r>
          </a:p>
          <a:p>
            <a:pPr marL="174708" indent="-174708">
              <a:buFont typeface="Arial" panose="020B0604020202020204" pitchFamily="34" charset="0"/>
              <a:buChar char="•"/>
            </a:pPr>
            <a:r>
              <a:rPr lang="en-US" dirty="0" smtClean="0"/>
              <a:t>I </a:t>
            </a:r>
            <a:r>
              <a:rPr lang="en-US" dirty="0"/>
              <a:t>knew we would need to demonstrate significantly greater value with the resources we had.  </a:t>
            </a:r>
          </a:p>
          <a:p>
            <a:pPr marL="640594" lvl="1" indent="-174708">
              <a:buFont typeface="Arial" panose="020B0604020202020204" pitchFamily="34" charset="0"/>
              <a:buChar char="•"/>
            </a:pPr>
            <a:r>
              <a:rPr lang="en-US" dirty="0"/>
              <a:t>No one is going to give me more money and more people if they don’t understand the value Insights can bring.</a:t>
            </a:r>
          </a:p>
          <a:p>
            <a:pPr marL="640594" lvl="1" indent="-174708">
              <a:buFont typeface="Arial" panose="020B0604020202020204" pitchFamily="34" charset="0"/>
              <a:buChar char="•"/>
            </a:pPr>
            <a:r>
              <a:rPr lang="en-US" dirty="0"/>
              <a:t>So how do we this?</a:t>
            </a:r>
            <a:endParaRPr lang="en-US" sz="1400" dirty="0"/>
          </a:p>
          <a:p>
            <a:pPr marL="174708" indent="-174708">
              <a:buFont typeface="Arial" panose="020B0604020202020204" pitchFamily="34" charset="0"/>
              <a:buChar char="•"/>
            </a:pPr>
            <a:r>
              <a:rPr lang="en-US" dirty="0" smtClean="0"/>
              <a:t>When </a:t>
            </a:r>
            <a:r>
              <a:rPr lang="en-US" dirty="0"/>
              <a:t>identifying project, recommend focusing on three filters:</a:t>
            </a:r>
            <a:endParaRPr lang="en-US" sz="1400" dirty="0"/>
          </a:p>
          <a:p>
            <a:pPr marL="640594" lvl="1" indent="-174708">
              <a:buFont typeface="Arial" panose="020B0604020202020204" pitchFamily="34" charset="0"/>
              <a:buChar char="•"/>
            </a:pPr>
            <a:r>
              <a:rPr lang="en-US" dirty="0"/>
              <a:t>Where is there the opportunity for the biggest strategic impact, </a:t>
            </a:r>
            <a:endParaRPr lang="en-US" dirty="0" smtClean="0"/>
          </a:p>
          <a:p>
            <a:pPr marL="640594" lvl="1" indent="-174708">
              <a:buFont typeface="Arial" panose="020B0604020202020204" pitchFamily="34" charset="0"/>
              <a:buChar char="•"/>
            </a:pPr>
            <a:r>
              <a:rPr lang="en-US" dirty="0" smtClean="0"/>
              <a:t>Or </a:t>
            </a:r>
            <a:r>
              <a:rPr lang="en-US" dirty="0" err="1" smtClean="0"/>
              <a:t>opport</a:t>
            </a:r>
            <a:r>
              <a:rPr lang="en-US" dirty="0" smtClean="0"/>
              <a:t> to </a:t>
            </a:r>
            <a:r>
              <a:rPr lang="en-US" dirty="0"/>
              <a:t>advance organizational learning the most</a:t>
            </a:r>
            <a:endParaRPr lang="en-US" sz="1400" dirty="0"/>
          </a:p>
          <a:p>
            <a:pPr marL="640594" lvl="1" indent="-174708">
              <a:buFont typeface="Arial" panose="020B0604020202020204" pitchFamily="34" charset="0"/>
              <a:buChar char="•"/>
            </a:pPr>
            <a:r>
              <a:rPr lang="en-US" dirty="0"/>
              <a:t>Where can we reach the most important stakeholders</a:t>
            </a:r>
          </a:p>
          <a:p>
            <a:pPr marL="640594" lvl="1" indent="-174708">
              <a:buFont typeface="Arial" panose="020B0604020202020204" pitchFamily="34" charset="0"/>
              <a:buChar char="•"/>
            </a:pPr>
            <a:r>
              <a:rPr lang="en-US" dirty="0"/>
              <a:t>Where can we reach the broadest audience</a:t>
            </a:r>
          </a:p>
          <a:p>
            <a:pPr marL="291179" indent="-291179">
              <a:buFont typeface="Arial" panose="020B0604020202020204" pitchFamily="34" charset="0"/>
              <a:buChar char="•"/>
            </a:pPr>
            <a:r>
              <a:rPr lang="en-US" dirty="0" smtClean="0"/>
              <a:t>We</a:t>
            </a:r>
            <a:r>
              <a:rPr lang="en-US" baseline="0" dirty="0" smtClean="0"/>
              <a:t> leveraged annual business planning</a:t>
            </a:r>
          </a:p>
          <a:p>
            <a:pPr marL="757066" lvl="1" indent="-291179">
              <a:buFont typeface="Arial" panose="020B0604020202020204" pitchFamily="34" charset="0"/>
              <a:buChar char="•"/>
            </a:pPr>
            <a:r>
              <a:rPr lang="en-US" dirty="0"/>
              <a:t>This would allow us to demonstrate thought leadership, have a big impact on strategy and reach key, influential audiences</a:t>
            </a:r>
          </a:p>
          <a:p>
            <a:pPr marL="757066" lvl="1" indent="-291179">
              <a:buFont typeface="Arial" panose="020B0604020202020204" pitchFamily="34" charset="0"/>
              <a:buChar char="•"/>
            </a:pPr>
            <a:r>
              <a:rPr lang="en-US" dirty="0"/>
              <a:t>And it didn’t require </a:t>
            </a:r>
            <a:r>
              <a:rPr lang="en-US" dirty="0" err="1"/>
              <a:t>add’l</a:t>
            </a:r>
            <a:r>
              <a:rPr lang="en-US" dirty="0"/>
              <a:t> resources</a:t>
            </a:r>
          </a:p>
          <a:p>
            <a:pPr marL="757066" lvl="1" indent="-291179">
              <a:buFont typeface="Arial" panose="020B0604020202020204" pitchFamily="34" charset="0"/>
              <a:buChar char="•"/>
            </a:pPr>
            <a:r>
              <a:rPr lang="en-US" dirty="0"/>
              <a:t>We could leverage and repackage existing data</a:t>
            </a:r>
          </a:p>
          <a:p>
            <a:pPr marL="757066" lvl="1" indent="-291179">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5</a:t>
            </a:fld>
            <a:endParaRPr lang="en-US"/>
          </a:p>
        </p:txBody>
      </p:sp>
    </p:spTree>
    <p:extLst>
      <p:ext uri="{BB962C8B-B14F-4D97-AF65-F5344CB8AC3E}">
        <p14:creationId xmlns:p14="http://schemas.microsoft.com/office/powerpoint/2010/main" val="44932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baseline="0" dirty="0" smtClean="0"/>
              <a:t>This is a fairly typical business planning process, even if the language is different.</a:t>
            </a:r>
          </a:p>
          <a:p>
            <a:pPr marL="291179" indent="-291179">
              <a:buFont typeface="Arial" panose="020B0604020202020204" pitchFamily="34" charset="0"/>
              <a:buChar char="•"/>
            </a:pPr>
            <a:r>
              <a:rPr lang="en-US" baseline="0" dirty="0" smtClean="0"/>
              <a:t>And previously how </a:t>
            </a:r>
            <a:r>
              <a:rPr lang="en-US" baseline="0" dirty="0" err="1" smtClean="0"/>
              <a:t>Clif</a:t>
            </a:r>
            <a:r>
              <a:rPr lang="en-US" baseline="0" dirty="0" smtClean="0"/>
              <a:t> was operating.</a:t>
            </a:r>
          </a:p>
          <a:p>
            <a:pPr marL="291179" indent="-291179">
              <a:buFont typeface="Arial" panose="020B0604020202020204" pitchFamily="34" charset="0"/>
              <a:buChar char="•"/>
            </a:pPr>
            <a:r>
              <a:rPr lang="en-US" baseline="0" dirty="0" smtClean="0"/>
              <a:t>the Insights team:</a:t>
            </a:r>
          </a:p>
          <a:p>
            <a:pPr marL="757066" lvl="1" indent="-291179">
              <a:buFont typeface="Arial" panose="020B0604020202020204" pitchFamily="34" charset="0"/>
              <a:buChar char="•"/>
            </a:pPr>
            <a:r>
              <a:rPr lang="en-US" dirty="0" smtClean="0"/>
              <a:t>Organized a  series of detailed research presentations.  Usually annual tracking, Nielsen or </a:t>
            </a:r>
            <a:r>
              <a:rPr lang="en-US" dirty="0" err="1" smtClean="0"/>
              <a:t>IRI</a:t>
            </a:r>
            <a:r>
              <a:rPr lang="en-US" dirty="0" smtClean="0"/>
              <a:t> data, trend data, </a:t>
            </a:r>
            <a:r>
              <a:rPr lang="en-US" dirty="0" err="1" smtClean="0"/>
              <a:t>etc</a:t>
            </a:r>
            <a:endParaRPr lang="en-US" dirty="0" smtClean="0"/>
          </a:p>
          <a:p>
            <a:pPr marL="757066" lvl="1" indent="-291179">
              <a:buFont typeface="Arial" panose="020B0604020202020204" pitchFamily="34" charset="0"/>
              <a:buChar char="•"/>
            </a:pPr>
            <a:r>
              <a:rPr lang="en-US" dirty="0" smtClean="0"/>
              <a:t>Followed by an excruciatingly</a:t>
            </a:r>
            <a:r>
              <a:rPr lang="en-US" baseline="0" dirty="0" smtClean="0"/>
              <a:t> detailed </a:t>
            </a:r>
            <a:r>
              <a:rPr lang="en-US" dirty="0" smtClean="0"/>
              <a:t>regurgitation of those studies</a:t>
            </a:r>
          </a:p>
          <a:p>
            <a:pPr marL="757066" lvl="1" indent="-291179">
              <a:buFont typeface="Arial" panose="020B0604020202020204" pitchFamily="34" charset="0"/>
              <a:buChar char="•"/>
            </a:pPr>
            <a:r>
              <a:rPr lang="en-US" dirty="0" smtClean="0"/>
              <a:t>Then Brand would do Sit Ass or Key Learnings, where they assess the major factors</a:t>
            </a:r>
            <a:r>
              <a:rPr lang="en-US" baseline="0" dirty="0" smtClean="0"/>
              <a:t> impacting their brand over the next 1-3 years, </a:t>
            </a:r>
            <a:r>
              <a:rPr lang="en-US" dirty="0" smtClean="0"/>
              <a:t>incorporating</a:t>
            </a:r>
            <a:r>
              <a:rPr lang="en-US" baseline="0" dirty="0" smtClean="0"/>
              <a:t> a lot of those data points</a:t>
            </a:r>
            <a:r>
              <a:rPr lang="en-US" dirty="0" smtClean="0"/>
              <a:t>.</a:t>
            </a:r>
          </a:p>
          <a:p>
            <a:pPr marL="291179" indent="-291179">
              <a:buFont typeface="Arial" panose="020B0604020202020204" pitchFamily="34" charset="0"/>
              <a:buChar char="•"/>
            </a:pPr>
            <a:r>
              <a:rPr lang="en-US" dirty="0" smtClean="0"/>
              <a:t>We discovered</a:t>
            </a:r>
            <a:r>
              <a:rPr lang="en-US" baseline="0" dirty="0" smtClean="0"/>
              <a:t> a few problems with this approach:</a:t>
            </a:r>
          </a:p>
          <a:p>
            <a:pPr marL="757066" lvl="1" indent="-291179">
              <a:buFont typeface="Arial" panose="020B0604020202020204" pitchFamily="34" charset="0"/>
              <a:buChar char="•"/>
            </a:pPr>
            <a:r>
              <a:rPr lang="en-US" baseline="0" dirty="0" smtClean="0"/>
              <a:t>By trying to summarize all the research details, we weren’t creating focus.  </a:t>
            </a:r>
          </a:p>
          <a:p>
            <a:pPr marL="1222953" lvl="2" indent="-291179">
              <a:buFont typeface="Arial" panose="020B0604020202020204" pitchFamily="34" charset="0"/>
              <a:buChar char="•"/>
            </a:pPr>
            <a:r>
              <a:rPr lang="en-US" baseline="0" dirty="0" smtClean="0"/>
              <a:t>And we weren’t creating important dialogue around the most critical business issues</a:t>
            </a:r>
          </a:p>
          <a:p>
            <a:pPr marL="757066" lvl="1" indent="-291179">
              <a:buFont typeface="Arial" panose="020B0604020202020204" pitchFamily="34" charset="0"/>
              <a:buChar char="•"/>
            </a:pPr>
            <a:r>
              <a:rPr lang="en-US" baseline="0" dirty="0" smtClean="0"/>
              <a:t>As the brand teams moved into Sit Ass, each team was left to interpret the strategic implications.</a:t>
            </a:r>
          </a:p>
          <a:p>
            <a:pPr marL="1222953" lvl="2" indent="-291179">
              <a:buFont typeface="Arial" panose="020B0604020202020204" pitchFamily="34" charset="0"/>
              <a:buChar char="•"/>
            </a:pPr>
            <a:r>
              <a:rPr lang="en-US" baseline="0" dirty="0" smtClean="0"/>
              <a:t>Which resulted in them presenting to the leadership team very different stories of the competitive and consumer landscapes.</a:t>
            </a:r>
          </a:p>
          <a:p>
            <a:pPr marL="757066" lvl="1" indent="-291179">
              <a:buFont typeface="Arial" panose="020B0604020202020204" pitchFamily="34" charset="0"/>
              <a:buChar char="•"/>
            </a:pPr>
            <a:r>
              <a:rPr lang="en-US" baseline="0" dirty="0" smtClean="0"/>
              <a:t>And the last problem was that the really fun, strategic (but </a:t>
            </a:r>
            <a:r>
              <a:rPr lang="en-US" baseline="0" dirty="0" err="1" smtClean="0"/>
              <a:t>prob</a:t>
            </a:r>
            <a:r>
              <a:rPr lang="en-US" baseline="0" dirty="0" smtClean="0"/>
              <a:t> self serving) analysis was being done by Brand not Insights Team</a:t>
            </a:r>
          </a:p>
          <a:p>
            <a:pPr marL="1222953" lvl="2" indent="-291179">
              <a:buFont typeface="Arial" panose="020B0604020202020204" pitchFamily="34" charset="0"/>
              <a:buChar char="•"/>
            </a:pPr>
            <a:endParaRPr lang="en-US" baseline="0" dirty="0" smtClean="0"/>
          </a:p>
          <a:p>
            <a:pPr marL="291179" indent="-291179">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1E7EE7BA-66F5-4E26-AB08-62B42675BFDC}" type="slidenum">
              <a:rPr lang="en-US" smtClean="0"/>
              <a:t>6</a:t>
            </a:fld>
            <a:endParaRPr lang="en-US"/>
          </a:p>
        </p:txBody>
      </p:sp>
    </p:spTree>
    <p:extLst>
      <p:ext uri="{BB962C8B-B14F-4D97-AF65-F5344CB8AC3E}">
        <p14:creationId xmlns:p14="http://schemas.microsoft.com/office/powerpoint/2010/main" val="25926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To solve for this and to</a:t>
            </a:r>
            <a:r>
              <a:rPr lang="en-US" baseline="0" dirty="0" smtClean="0"/>
              <a:t> help </a:t>
            </a:r>
            <a:r>
              <a:rPr lang="en-US" dirty="0" smtClean="0"/>
              <a:t>transition us from data providers</a:t>
            </a:r>
            <a:r>
              <a:rPr lang="en-US" baseline="0" dirty="0" smtClean="0"/>
              <a:t> to key thought partners, </a:t>
            </a:r>
          </a:p>
          <a:p>
            <a:pPr marL="174708" indent="-174708" defTabSz="931774">
              <a:buFont typeface="Arial" panose="020B0604020202020204" pitchFamily="34" charset="0"/>
              <a:buChar char="•"/>
              <a:defRPr/>
            </a:pPr>
            <a:r>
              <a:rPr lang="en-US" baseline="0" dirty="0" smtClean="0"/>
              <a:t>W</a:t>
            </a:r>
            <a:r>
              <a:rPr lang="en-US" dirty="0" smtClean="0"/>
              <a:t>e created an extra step in the Biz Plan Process before</a:t>
            </a:r>
            <a:r>
              <a:rPr lang="en-US" baseline="0" dirty="0" smtClean="0"/>
              <a:t> Brand begins their sit ass</a:t>
            </a:r>
          </a:p>
          <a:p>
            <a:pPr marL="174708" indent="-174708">
              <a:buFont typeface="Arial" panose="020B0604020202020204" pitchFamily="34" charset="0"/>
              <a:buChar char="•"/>
            </a:pPr>
            <a:r>
              <a:rPr lang="en-US" dirty="0" smtClean="0"/>
              <a:t>A </a:t>
            </a:r>
            <a:r>
              <a:rPr lang="en-US" baseline="0" dirty="0" smtClean="0"/>
              <a:t>Key Learnings from</a:t>
            </a:r>
            <a:r>
              <a:rPr lang="en-US" dirty="0" smtClean="0"/>
              <a:t> Consumer Insights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In KL, the goal isn’t to summarize everything, but to make judgement calls about what is most important for the team to know and to be discussing </a:t>
            </a:r>
          </a:p>
          <a:p>
            <a:pPr marL="174708" indent="-174708">
              <a:buFont typeface="Arial" panose="020B0604020202020204" pitchFamily="34" charset="0"/>
              <a:buChar char="•"/>
            </a:pPr>
            <a:r>
              <a:rPr lang="en-US" dirty="0" smtClean="0"/>
              <a:t>This is </a:t>
            </a:r>
            <a:r>
              <a:rPr lang="en-US" baseline="0" dirty="0" smtClean="0"/>
              <a:t>Consumer Insights’ opportunity to set the stage for what key trends, issues, opportunities are important for us to think about across the organization and across brands.</a:t>
            </a:r>
          </a:p>
          <a:p>
            <a:pPr marL="174708" indent="-174708">
              <a:buFont typeface="Arial" panose="020B0604020202020204" pitchFamily="34" charset="0"/>
              <a:buChar char="•"/>
            </a:pPr>
            <a:r>
              <a:rPr lang="en-US" dirty="0" smtClean="0"/>
              <a:t>This now kicks off our annual biz planning</a:t>
            </a:r>
          </a:p>
          <a:p>
            <a:pPr marL="757066" lvl="1" indent="-291179" defTabSz="931774">
              <a:buFont typeface="Arial" panose="020B0604020202020204" pitchFamily="34" charset="0"/>
              <a:buChar char="•"/>
              <a:defRPr/>
            </a:pPr>
            <a:r>
              <a:rPr lang="en-US" dirty="0" smtClean="0"/>
              <a:t>It helps bring focus to the rest of the business planning process</a:t>
            </a:r>
          </a:p>
          <a:p>
            <a:pPr marL="757066" lvl="1" indent="-291179" defTabSz="931774">
              <a:buFont typeface="Arial" panose="020B0604020202020204" pitchFamily="34" charset="0"/>
              <a:buChar char="•"/>
              <a:defRPr/>
            </a:pPr>
            <a:r>
              <a:rPr lang="en-US" dirty="0" smtClean="0"/>
              <a:t>It helps level set everyone</a:t>
            </a:r>
            <a:r>
              <a:rPr lang="en-US" baseline="0" dirty="0" smtClean="0"/>
              <a:t> to </a:t>
            </a:r>
            <a:r>
              <a:rPr lang="en-US" dirty="0" smtClean="0"/>
              <a:t>ensure a common understanding of the bigger trends impacting all our brands</a:t>
            </a:r>
          </a:p>
          <a:p>
            <a:pPr marL="291179" indent="-291179">
              <a:buFont typeface="Arial" panose="020B0604020202020204" pitchFamily="34" charset="0"/>
              <a:buChar char="•"/>
            </a:pPr>
            <a:endParaRPr lang="en-US" dirty="0" smtClean="0"/>
          </a:p>
          <a:p>
            <a:pPr marL="291179" indent="-291179">
              <a:buFont typeface="Arial" panose="020B0604020202020204" pitchFamily="34" charset="0"/>
              <a:buChar char="•"/>
            </a:pPr>
            <a:r>
              <a:rPr lang="en-US" dirty="0" smtClean="0"/>
              <a:t>How many of you do something like this now?</a:t>
            </a:r>
            <a:endParaRPr lang="en-US" dirty="0"/>
          </a:p>
          <a:p>
            <a:pPr marL="174708" indent="-174708">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7</a:t>
            </a:fld>
            <a:endParaRPr lang="en-US"/>
          </a:p>
        </p:txBody>
      </p:sp>
    </p:spTree>
    <p:extLst>
      <p:ext uri="{BB962C8B-B14F-4D97-AF65-F5344CB8AC3E}">
        <p14:creationId xmlns:p14="http://schemas.microsoft.com/office/powerpoint/2010/main" val="427230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second thing we did was to identify </a:t>
            </a:r>
            <a:r>
              <a:rPr lang="en-US" dirty="0"/>
              <a:t>the right </a:t>
            </a:r>
            <a:r>
              <a:rPr lang="en-US" dirty="0" smtClean="0"/>
              <a:t>topics</a:t>
            </a:r>
            <a:endParaRPr lang="en-US" dirty="0"/>
          </a:p>
          <a:p>
            <a:pPr marL="640594" lvl="1" indent="-174708">
              <a:buFont typeface="Arial" panose="020B0604020202020204" pitchFamily="34" charset="0"/>
              <a:buChar char="•"/>
            </a:pPr>
            <a:r>
              <a:rPr lang="en-US" dirty="0"/>
              <a:t>Again, the goal isn’t to summarize everything, but to bring focus to the organizational conversation </a:t>
            </a:r>
          </a:p>
          <a:p>
            <a:pPr marL="174708" indent="-174708">
              <a:buFont typeface="Arial" panose="020B0604020202020204" pitchFamily="34" charset="0"/>
              <a:buChar char="•"/>
            </a:pPr>
            <a:r>
              <a:rPr lang="en-US" dirty="0" smtClean="0"/>
              <a:t>Topics </a:t>
            </a:r>
            <a:r>
              <a:rPr lang="en-US" dirty="0"/>
              <a:t>that add dimension and clarity to current strategies</a:t>
            </a:r>
          </a:p>
          <a:p>
            <a:pPr marL="640594" lvl="1" indent="-174708">
              <a:buFont typeface="Arial" panose="020B0604020202020204" pitchFamily="34" charset="0"/>
              <a:buChar char="•"/>
            </a:pPr>
            <a:r>
              <a:rPr lang="en-US" dirty="0"/>
              <a:t>For </a:t>
            </a:r>
            <a:r>
              <a:rPr lang="en-US" dirty="0" err="1"/>
              <a:t>Clif</a:t>
            </a:r>
            <a:r>
              <a:rPr lang="en-US" dirty="0"/>
              <a:t>, Adventure is a large part of our brand persona.  But we saw an opportunity to help employees better understand and connect to what adventure means to our consumers. </a:t>
            </a:r>
          </a:p>
          <a:p>
            <a:pPr marL="174708" indent="-174708">
              <a:buFont typeface="Arial" panose="020B0604020202020204" pitchFamily="34" charset="0"/>
              <a:buChar char="•"/>
            </a:pPr>
            <a:r>
              <a:rPr lang="en-US" dirty="0"/>
              <a:t>Addressing </a:t>
            </a:r>
            <a:r>
              <a:rPr lang="en-US" dirty="0" err="1"/>
              <a:t>mis</a:t>
            </a:r>
            <a:r>
              <a:rPr lang="en-US" dirty="0"/>
              <a:t>-information or internal confusion</a:t>
            </a:r>
          </a:p>
          <a:p>
            <a:pPr marL="640594" lvl="1" indent="-174708">
              <a:buFont typeface="Arial" panose="020B0604020202020204" pitchFamily="34" charset="0"/>
              <a:buChar char="•"/>
            </a:pPr>
            <a:r>
              <a:rPr lang="en-US" dirty="0"/>
              <a:t>In one such example, it was helping the org understand that consumers were using a competitor for satiety rather muscle performance as is typically the case with high protein bars.</a:t>
            </a:r>
          </a:p>
          <a:p>
            <a:pPr marL="174708" indent="-174708">
              <a:buFont typeface="Arial" panose="020B0604020202020204" pitchFamily="34" charset="0"/>
              <a:buChar char="•"/>
            </a:pPr>
            <a:r>
              <a:rPr lang="en-US" dirty="0"/>
              <a:t>Thirdly, Where can we help the organization look further upstream</a:t>
            </a:r>
          </a:p>
          <a:p>
            <a:pPr marL="640594" lvl="1" indent="-174708" defTabSz="931774">
              <a:buFont typeface="Arial" panose="020B0604020202020204" pitchFamily="34" charset="0"/>
              <a:buChar char="•"/>
              <a:defRPr/>
            </a:pPr>
            <a:r>
              <a:rPr lang="en-US" dirty="0"/>
              <a:t>What should we know, but don’t?  </a:t>
            </a:r>
          </a:p>
          <a:p>
            <a:pPr marL="640594" lvl="1" indent="-174708" defTabSz="931774">
              <a:buFont typeface="Arial" panose="020B0604020202020204" pitchFamily="34" charset="0"/>
              <a:buChar char="•"/>
              <a:defRPr/>
            </a:pPr>
            <a:r>
              <a:rPr lang="en-US" dirty="0"/>
              <a:t>By illustrating the knowledge gap so we could create demand to fill that gap</a:t>
            </a:r>
          </a:p>
          <a:p>
            <a:pPr marL="640594" lvl="1" indent="-174708" defTabSz="931774">
              <a:buFont typeface="Arial" panose="020B0604020202020204" pitchFamily="34" charset="0"/>
              <a:buChar char="•"/>
              <a:defRPr/>
            </a:pPr>
            <a:r>
              <a:rPr lang="en-US" dirty="0"/>
              <a:t>Gen Z, Digital- leveraged free syndicated data to wet appetite and illustrate opportunity to learn more</a:t>
            </a:r>
          </a:p>
          <a:p>
            <a:pPr marL="174708" indent="-174708">
              <a:buFont typeface="Arial" panose="020B0604020202020204" pitchFamily="34" charset="0"/>
              <a:buChar char="•"/>
            </a:pPr>
            <a:r>
              <a:rPr lang="en-US" dirty="0"/>
              <a:t>Fourth, raising provocative questions and questioning sacred cows</a:t>
            </a:r>
          </a:p>
          <a:p>
            <a:pPr marL="640594" lvl="1" indent="-174708">
              <a:buFont typeface="Arial" panose="020B0604020202020204" pitchFamily="34" charset="0"/>
              <a:buChar char="•"/>
            </a:pPr>
            <a:r>
              <a:rPr lang="en-US" dirty="0"/>
              <a:t>An </a:t>
            </a:r>
            <a:r>
              <a:rPr lang="en-US" dirty="0" err="1"/>
              <a:t>EG</a:t>
            </a:r>
            <a:r>
              <a:rPr lang="en-US" dirty="0"/>
              <a:t> for us was helping the organization understand that Non-GMO and Organic labeling aren’t redundant to consumers, because 90% don’t know that Organic restricts the use of GMOs.</a:t>
            </a:r>
          </a:p>
          <a:p>
            <a:pPr marL="174708" indent="-174708">
              <a:buFont typeface="Arial" panose="020B0604020202020204" pitchFamily="34" charset="0"/>
              <a:buChar char="•"/>
            </a:pPr>
            <a:r>
              <a:rPr lang="en-US" dirty="0"/>
              <a:t>Lastly, how can we help teams think about problems differently</a:t>
            </a:r>
          </a:p>
          <a:p>
            <a:pPr marL="640594" lvl="1" indent="-174708">
              <a:buFont typeface="Arial" panose="020B0604020202020204" pitchFamily="34" charset="0"/>
              <a:buChar char="•"/>
            </a:pPr>
            <a:r>
              <a:rPr lang="en-US" dirty="0" err="1"/>
              <a:t>EG</a:t>
            </a:r>
            <a:r>
              <a:rPr lang="en-US" dirty="0"/>
              <a:t> helping the team think through flavor opportunities by illustrating that we had been thinking about two extreme ends, but there was a whole range of flavors that fall in between.</a:t>
            </a:r>
          </a:p>
        </p:txBody>
      </p:sp>
      <p:sp>
        <p:nvSpPr>
          <p:cNvPr id="4" name="Slide Number Placeholder 3"/>
          <p:cNvSpPr>
            <a:spLocks noGrp="1"/>
          </p:cNvSpPr>
          <p:nvPr>
            <p:ph type="sldNum" sz="quarter" idx="10"/>
          </p:nvPr>
        </p:nvSpPr>
        <p:spPr/>
        <p:txBody>
          <a:bodyPr/>
          <a:lstStyle/>
          <a:p>
            <a:fld id="{1E7EE7BA-66F5-4E26-AB08-62B42675BFDC}" type="slidenum">
              <a:rPr lang="en-US" smtClean="0"/>
              <a:t>8</a:t>
            </a:fld>
            <a:endParaRPr lang="en-US"/>
          </a:p>
        </p:txBody>
      </p:sp>
    </p:spTree>
    <p:extLst>
      <p:ext uri="{BB962C8B-B14F-4D97-AF65-F5344CB8AC3E}">
        <p14:creationId xmlns:p14="http://schemas.microsoft.com/office/powerpoint/2010/main" val="367129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After the first year of doing our KL, I heard from several that it was the last two page summary that they kept returning to during biz planning.  </a:t>
            </a:r>
          </a:p>
          <a:p>
            <a:pPr marL="640594" lvl="1" indent="-174708">
              <a:buFont typeface="Arial" panose="020B0604020202020204" pitchFamily="34" charset="0"/>
              <a:buChar char="•"/>
            </a:pPr>
            <a:r>
              <a:rPr lang="en-US" dirty="0"/>
              <a:t>So now I start with those pages</a:t>
            </a:r>
          </a:p>
          <a:p>
            <a:pPr marL="640594" lvl="1" indent="-174708">
              <a:buFont typeface="Arial" panose="020B0604020202020204" pitchFamily="34" charset="0"/>
              <a:buChar char="•"/>
            </a:pPr>
            <a:r>
              <a:rPr lang="en-US" dirty="0"/>
              <a:t>What are the big so-what’s?  What do I want them to walk away knowing and taking action on?  What does org need to know about our consumers in order to shape strategies and tactics?  </a:t>
            </a:r>
          </a:p>
          <a:p>
            <a:pPr marL="640594" lvl="1" indent="-174708" defTabSz="931774">
              <a:buFont typeface="Arial" panose="020B0604020202020204" pitchFamily="34" charset="0"/>
              <a:buChar char="•"/>
              <a:defRPr/>
            </a:pPr>
            <a:r>
              <a:rPr lang="en-US" dirty="0"/>
              <a:t>Then I think about what data best illustrates that, and build the story to support it. </a:t>
            </a:r>
          </a:p>
          <a:p>
            <a:pPr marL="174708" indent="-174708">
              <a:buFont typeface="Arial" panose="020B0604020202020204" pitchFamily="34" charset="0"/>
              <a:buChar char="•"/>
            </a:pPr>
            <a:r>
              <a:rPr lang="en-US" dirty="0"/>
              <a:t>This sounds simple, but it was the single best thing I’ve done.</a:t>
            </a:r>
          </a:p>
          <a:p>
            <a:pPr marL="640594" lvl="1" indent="-174708">
              <a:buFont typeface="Arial" panose="020B0604020202020204" pitchFamily="34" charset="0"/>
              <a:buChar char="•"/>
            </a:pPr>
            <a:r>
              <a:rPr lang="en-US" dirty="0"/>
              <a:t>Doing this will help you focus on big picture strategy vs getting bogged down in minutia. </a:t>
            </a:r>
          </a:p>
          <a:p>
            <a:pPr marL="640594" lvl="1" indent="-174708">
              <a:buFont typeface="Arial" panose="020B0604020202020204" pitchFamily="34" charset="0"/>
              <a:buChar char="•"/>
            </a:pPr>
            <a:r>
              <a:rPr lang="en-US" dirty="0"/>
              <a:t>It made distilling a year’s worth of data much simpler, saving me valuable time</a:t>
            </a:r>
          </a:p>
          <a:p>
            <a:pPr marL="640594" lvl="1" indent="-174708">
              <a:buFont typeface="Arial" panose="020B0604020202020204" pitchFamily="34" charset="0"/>
              <a:buChar char="•"/>
            </a:pPr>
            <a:r>
              <a:rPr lang="en-US" dirty="0"/>
              <a:t>More impactful, bringing greater value to our stakeholders</a:t>
            </a:r>
          </a:p>
          <a:p>
            <a:pPr marL="174708" indent="-174708">
              <a:buFont typeface="Arial" panose="020B0604020202020204" pitchFamily="34" charset="0"/>
              <a:buChar char="•"/>
            </a:pPr>
            <a:r>
              <a:rPr lang="en-US" dirty="0"/>
              <a:t>I understand that this may be non-traditional for many researchers.  </a:t>
            </a:r>
          </a:p>
          <a:p>
            <a:pPr marL="640594" lvl="1" indent="-174708" defTabSz="931774">
              <a:buFont typeface="Arial" panose="020B0604020202020204" pitchFamily="34" charset="0"/>
              <a:buChar char="•"/>
              <a:defRPr/>
            </a:pPr>
            <a:r>
              <a:rPr lang="en-US" dirty="0"/>
              <a:t>But The organization needs us to be ruthless editors.  They don’t have time to sift through hundreds of pages.</a:t>
            </a:r>
          </a:p>
          <a:p>
            <a:pPr marL="640594" lvl="1" indent="-174708" defTabSz="931774">
              <a:buFont typeface="Arial" panose="020B0604020202020204" pitchFamily="34" charset="0"/>
              <a:buChar char="•"/>
              <a:defRPr/>
            </a:pPr>
            <a:r>
              <a:rPr lang="en-US" dirty="0"/>
              <a:t>I believe it’s Insight’s role to help the org see the forest through the trees.</a:t>
            </a:r>
          </a:p>
          <a:p>
            <a:pPr marL="640594" lvl="1" indent="-174708" defTabSz="931774">
              <a:buFont typeface="Arial" panose="020B0604020202020204" pitchFamily="34" charset="0"/>
              <a:buChar char="•"/>
              <a:defRPr/>
            </a:pPr>
            <a:r>
              <a:rPr lang="en-US" dirty="0"/>
              <a:t>By bringing focus and clarity, we can help drive alignment and decision making.  And we build our influence</a:t>
            </a:r>
          </a:p>
          <a:p>
            <a:pPr marL="640594" lvl="1" indent="-174708">
              <a:buFont typeface="Arial" panose="020B0604020202020204" pitchFamily="34" charset="0"/>
              <a:buChar char="•"/>
            </a:pPr>
            <a:r>
              <a:rPr lang="en-US" dirty="0"/>
              <a:t>When we build influence with the organization, they trust us to deliver a quick guide to what they should do.</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E7EE7BA-66F5-4E26-AB08-62B42675BFDC}" type="slidenum">
              <a:rPr lang="en-US" smtClean="0"/>
              <a:t>9</a:t>
            </a:fld>
            <a:endParaRPr lang="en-US"/>
          </a:p>
        </p:txBody>
      </p:sp>
    </p:spTree>
    <p:extLst>
      <p:ext uri="{BB962C8B-B14F-4D97-AF65-F5344CB8AC3E}">
        <p14:creationId xmlns:p14="http://schemas.microsoft.com/office/powerpoint/2010/main" val="4225492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2" name="Freeform 51"/>
          <p:cNvSpPr>
            <a:spLocks/>
          </p:cNvSpPr>
          <p:nvPr userDrawn="1"/>
        </p:nvSpPr>
        <p:spPr bwMode="auto">
          <a:xfrm>
            <a:off x="468631" y="1564504"/>
            <a:ext cx="8206740" cy="4180998"/>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53" name="Title 1"/>
          <p:cNvSpPr>
            <a:spLocks noGrp="1"/>
          </p:cNvSpPr>
          <p:nvPr>
            <p:ph type="ctrTitle"/>
          </p:nvPr>
        </p:nvSpPr>
        <p:spPr>
          <a:xfrm>
            <a:off x="1268731" y="1867067"/>
            <a:ext cx="6606540" cy="3379304"/>
          </a:xfrm>
          <a:effectLst>
            <a:outerShdw blurRad="50800" dist="38100" dir="2700000" algn="tl" rotWithShape="0">
              <a:prstClr val="black">
                <a:alpha val="15000"/>
              </a:prstClr>
            </a:outerShdw>
          </a:effectLst>
        </p:spPr>
        <p:txBody>
          <a:bodyPr anchor="ctr"/>
          <a:lstStyle>
            <a:lvl1pPr algn="ctr">
              <a:defRPr sz="2400" cap="none" baseline="0">
                <a:solidFill>
                  <a:schemeClr val="tx2"/>
                </a:solidFill>
              </a:defRPr>
            </a:lvl1pPr>
          </a:lstStyle>
          <a:p>
            <a:r>
              <a:rPr lang="en-US" dirty="0" smtClean="0"/>
              <a:t>Click to edit Master title style</a:t>
            </a:r>
            <a:endParaRPr lang="en-US" dirty="0"/>
          </a:p>
        </p:txBody>
      </p:sp>
      <p:pic>
        <p:nvPicPr>
          <p:cNvPr id="54" name="Picture 2" descr="CB_DomWrappers_CChip"/>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18538" b="59008" l="10000" r="36000"/>
                    </a14:imgEffect>
                  </a14:imgLayer>
                </a14:imgProps>
              </a:ext>
              <a:ext uri="{28A0092B-C50C-407E-A947-70E740481C1C}">
                <a14:useLocalDpi xmlns:a14="http://schemas.microsoft.com/office/drawing/2010/main" val="0"/>
              </a:ext>
            </a:extLst>
          </a:blip>
          <a:srcRect l="4674" t="17186" r="58804" b="36084"/>
          <a:stretch/>
        </p:blipFill>
        <p:spPr bwMode="auto">
          <a:xfrm>
            <a:off x="598338" y="1564510"/>
            <a:ext cx="802954" cy="19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7"/>
          <p:cNvSpPr>
            <a:spLocks/>
          </p:cNvSpPr>
          <p:nvPr userDrawn="1"/>
        </p:nvSpPr>
        <p:spPr bwMode="auto">
          <a:xfrm rot="159762">
            <a:off x="3086100" y="1352791"/>
            <a:ext cx="2400300" cy="423426"/>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rgbClr val="88D2ED">
              <a:alpha val="41961"/>
            </a:srgb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56" name="Freeform 7"/>
          <p:cNvSpPr>
            <a:spLocks/>
          </p:cNvSpPr>
          <p:nvPr userDrawn="1"/>
        </p:nvSpPr>
        <p:spPr bwMode="auto">
          <a:xfrm rot="155685">
            <a:off x="4103370" y="5446137"/>
            <a:ext cx="2400300" cy="423426"/>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rgbClr val="88D2ED">
              <a:alpha val="41961"/>
            </a:srgb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grpSp>
        <p:nvGrpSpPr>
          <p:cNvPr id="57" name="Group 56"/>
          <p:cNvGrpSpPr>
            <a:grpSpLocks/>
          </p:cNvGrpSpPr>
          <p:nvPr userDrawn="1"/>
        </p:nvGrpSpPr>
        <p:grpSpPr>
          <a:xfrm>
            <a:off x="7606245" y="5233276"/>
            <a:ext cx="831778" cy="402862"/>
            <a:chOff x="2457454" y="2343153"/>
            <a:chExt cx="4229100" cy="2171701"/>
          </a:xfrm>
          <a:solidFill>
            <a:srgbClr val="747679">
              <a:lumMod val="50000"/>
            </a:srgbClr>
          </a:solidFill>
        </p:grpSpPr>
        <p:sp>
          <p:nvSpPr>
            <p:cNvPr id="58" name="Freeform 5"/>
            <p:cNvSpPr>
              <a:spLocks/>
            </p:cNvSpPr>
            <p:nvPr/>
          </p:nvSpPr>
          <p:spPr bwMode="auto">
            <a:xfrm>
              <a:off x="2457454" y="2343153"/>
              <a:ext cx="1212851" cy="1365251"/>
            </a:xfrm>
            <a:custGeom>
              <a:avLst/>
              <a:gdLst/>
              <a:ahLst/>
              <a:cxnLst>
                <a:cxn ang="0">
                  <a:pos x="422" y="860"/>
                </a:cxn>
                <a:cxn ang="0">
                  <a:pos x="334" y="850"/>
                </a:cxn>
                <a:cxn ang="0">
                  <a:pos x="254" y="826"/>
                </a:cxn>
                <a:cxn ang="0">
                  <a:pos x="182" y="786"/>
                </a:cxn>
                <a:cxn ang="0">
                  <a:pos x="118" y="734"/>
                </a:cxn>
                <a:cxn ang="0">
                  <a:pos x="68" y="670"/>
                </a:cxn>
                <a:cxn ang="0">
                  <a:pos x="30" y="596"/>
                </a:cxn>
                <a:cxn ang="0">
                  <a:pos x="8" y="516"/>
                </a:cxn>
                <a:cxn ang="0">
                  <a:pos x="0" y="428"/>
                </a:cxn>
                <a:cxn ang="0">
                  <a:pos x="0" y="426"/>
                </a:cxn>
                <a:cxn ang="0">
                  <a:pos x="8" y="340"/>
                </a:cxn>
                <a:cxn ang="0">
                  <a:pos x="32" y="260"/>
                </a:cxn>
                <a:cxn ang="0">
                  <a:pos x="72" y="188"/>
                </a:cxn>
                <a:cxn ang="0">
                  <a:pos x="124" y="124"/>
                </a:cxn>
                <a:cxn ang="0">
                  <a:pos x="186" y="72"/>
                </a:cxn>
                <a:cxn ang="0">
                  <a:pos x="260" y="32"/>
                </a:cxn>
                <a:cxn ang="0">
                  <a:pos x="344" y="8"/>
                </a:cxn>
                <a:cxn ang="0">
                  <a:pos x="436" y="0"/>
                </a:cxn>
                <a:cxn ang="0">
                  <a:pos x="466" y="0"/>
                </a:cxn>
                <a:cxn ang="0">
                  <a:pos x="518" y="6"/>
                </a:cxn>
                <a:cxn ang="0">
                  <a:pos x="566" y="16"/>
                </a:cxn>
                <a:cxn ang="0">
                  <a:pos x="610" y="28"/>
                </a:cxn>
                <a:cxn ang="0">
                  <a:pos x="668" y="56"/>
                </a:cxn>
                <a:cxn ang="0">
                  <a:pos x="734" y="104"/>
                </a:cxn>
                <a:cxn ang="0">
                  <a:pos x="646" y="264"/>
                </a:cxn>
                <a:cxn ang="0">
                  <a:pos x="622" y="244"/>
                </a:cxn>
                <a:cxn ang="0">
                  <a:pos x="572" y="208"/>
                </a:cxn>
                <a:cxn ang="0">
                  <a:pos x="520" y="184"/>
                </a:cxn>
                <a:cxn ang="0">
                  <a:pos x="464" y="170"/>
                </a:cxn>
                <a:cxn ang="0">
                  <a:pos x="434" y="168"/>
                </a:cxn>
                <a:cxn ang="0">
                  <a:pos x="384" y="174"/>
                </a:cxn>
                <a:cxn ang="0">
                  <a:pos x="338" y="188"/>
                </a:cxn>
                <a:cxn ang="0">
                  <a:pos x="296" y="212"/>
                </a:cxn>
                <a:cxn ang="0">
                  <a:pos x="260" y="244"/>
                </a:cxn>
                <a:cxn ang="0">
                  <a:pos x="232" y="282"/>
                </a:cxn>
                <a:cxn ang="0">
                  <a:pos x="210" y="326"/>
                </a:cxn>
                <a:cxn ang="0">
                  <a:pos x="196" y="374"/>
                </a:cxn>
                <a:cxn ang="0">
                  <a:pos x="192" y="426"/>
                </a:cxn>
                <a:cxn ang="0">
                  <a:pos x="192" y="428"/>
                </a:cxn>
                <a:cxn ang="0">
                  <a:pos x="196" y="480"/>
                </a:cxn>
                <a:cxn ang="0">
                  <a:pos x="208" y="530"/>
                </a:cxn>
                <a:cxn ang="0">
                  <a:pos x="228" y="574"/>
                </a:cxn>
                <a:cxn ang="0">
                  <a:pos x="256" y="612"/>
                </a:cxn>
                <a:cxn ang="0">
                  <a:pos x="292" y="644"/>
                </a:cxn>
                <a:cxn ang="0">
                  <a:pos x="332" y="670"/>
                </a:cxn>
                <a:cxn ang="0">
                  <a:pos x="378" y="686"/>
                </a:cxn>
                <a:cxn ang="0">
                  <a:pos x="430" y="692"/>
                </a:cxn>
                <a:cxn ang="0">
                  <a:pos x="464" y="690"/>
                </a:cxn>
                <a:cxn ang="0">
                  <a:pos x="524" y="676"/>
                </a:cxn>
                <a:cxn ang="0">
                  <a:pos x="576" y="652"/>
                </a:cxn>
                <a:cxn ang="0">
                  <a:pos x="624" y="616"/>
                </a:cxn>
                <a:cxn ang="0">
                  <a:pos x="764" y="714"/>
                </a:cxn>
                <a:cxn ang="0">
                  <a:pos x="732" y="746"/>
                </a:cxn>
                <a:cxn ang="0">
                  <a:pos x="660" y="800"/>
                </a:cxn>
                <a:cxn ang="0">
                  <a:pos x="622" y="822"/>
                </a:cxn>
                <a:cxn ang="0">
                  <a:pos x="578" y="838"/>
                </a:cxn>
                <a:cxn ang="0">
                  <a:pos x="532" y="850"/>
                </a:cxn>
                <a:cxn ang="0">
                  <a:pos x="480" y="858"/>
                </a:cxn>
                <a:cxn ang="0">
                  <a:pos x="422" y="860"/>
                </a:cxn>
              </a:cxnLst>
              <a:rect l="0" t="0" r="r" b="b"/>
              <a:pathLst>
                <a:path w="764" h="860">
                  <a:moveTo>
                    <a:pt x="422" y="860"/>
                  </a:moveTo>
                  <a:lnTo>
                    <a:pt x="422" y="860"/>
                  </a:lnTo>
                  <a:lnTo>
                    <a:pt x="378" y="858"/>
                  </a:lnTo>
                  <a:lnTo>
                    <a:pt x="334" y="850"/>
                  </a:lnTo>
                  <a:lnTo>
                    <a:pt x="292" y="840"/>
                  </a:lnTo>
                  <a:lnTo>
                    <a:pt x="254" y="826"/>
                  </a:lnTo>
                  <a:lnTo>
                    <a:pt x="216" y="806"/>
                  </a:lnTo>
                  <a:lnTo>
                    <a:pt x="182" y="786"/>
                  </a:lnTo>
                  <a:lnTo>
                    <a:pt x="148" y="760"/>
                  </a:lnTo>
                  <a:lnTo>
                    <a:pt x="118" y="734"/>
                  </a:lnTo>
                  <a:lnTo>
                    <a:pt x="92" y="702"/>
                  </a:lnTo>
                  <a:lnTo>
                    <a:pt x="68" y="670"/>
                  </a:lnTo>
                  <a:lnTo>
                    <a:pt x="48" y="634"/>
                  </a:lnTo>
                  <a:lnTo>
                    <a:pt x="30" y="596"/>
                  </a:lnTo>
                  <a:lnTo>
                    <a:pt x="18" y="558"/>
                  </a:lnTo>
                  <a:lnTo>
                    <a:pt x="8" y="516"/>
                  </a:lnTo>
                  <a:lnTo>
                    <a:pt x="2" y="474"/>
                  </a:lnTo>
                  <a:lnTo>
                    <a:pt x="0" y="428"/>
                  </a:lnTo>
                  <a:lnTo>
                    <a:pt x="0" y="426"/>
                  </a:lnTo>
                  <a:lnTo>
                    <a:pt x="0" y="426"/>
                  </a:lnTo>
                  <a:lnTo>
                    <a:pt x="2" y="382"/>
                  </a:lnTo>
                  <a:lnTo>
                    <a:pt x="8" y="340"/>
                  </a:lnTo>
                  <a:lnTo>
                    <a:pt x="18" y="300"/>
                  </a:lnTo>
                  <a:lnTo>
                    <a:pt x="32" y="260"/>
                  </a:lnTo>
                  <a:lnTo>
                    <a:pt x="50" y="222"/>
                  </a:lnTo>
                  <a:lnTo>
                    <a:pt x="72" y="188"/>
                  </a:lnTo>
                  <a:lnTo>
                    <a:pt x="96" y="154"/>
                  </a:lnTo>
                  <a:lnTo>
                    <a:pt x="124" y="124"/>
                  </a:lnTo>
                  <a:lnTo>
                    <a:pt x="154" y="96"/>
                  </a:lnTo>
                  <a:lnTo>
                    <a:pt x="186" y="72"/>
                  </a:lnTo>
                  <a:lnTo>
                    <a:pt x="222" y="50"/>
                  </a:lnTo>
                  <a:lnTo>
                    <a:pt x="260" y="32"/>
                  </a:lnTo>
                  <a:lnTo>
                    <a:pt x="302" y="18"/>
                  </a:lnTo>
                  <a:lnTo>
                    <a:pt x="344" y="8"/>
                  </a:lnTo>
                  <a:lnTo>
                    <a:pt x="390" y="2"/>
                  </a:lnTo>
                  <a:lnTo>
                    <a:pt x="436" y="0"/>
                  </a:lnTo>
                  <a:lnTo>
                    <a:pt x="436" y="0"/>
                  </a:lnTo>
                  <a:lnTo>
                    <a:pt x="466" y="0"/>
                  </a:lnTo>
                  <a:lnTo>
                    <a:pt x="492" y="2"/>
                  </a:lnTo>
                  <a:lnTo>
                    <a:pt x="518" y="6"/>
                  </a:lnTo>
                  <a:lnTo>
                    <a:pt x="542" y="10"/>
                  </a:lnTo>
                  <a:lnTo>
                    <a:pt x="566" y="16"/>
                  </a:lnTo>
                  <a:lnTo>
                    <a:pt x="588" y="22"/>
                  </a:lnTo>
                  <a:lnTo>
                    <a:pt x="610" y="28"/>
                  </a:lnTo>
                  <a:lnTo>
                    <a:pt x="630" y="36"/>
                  </a:lnTo>
                  <a:lnTo>
                    <a:pt x="668" y="56"/>
                  </a:lnTo>
                  <a:lnTo>
                    <a:pt x="702" y="78"/>
                  </a:lnTo>
                  <a:lnTo>
                    <a:pt x="734" y="104"/>
                  </a:lnTo>
                  <a:lnTo>
                    <a:pt x="764" y="130"/>
                  </a:lnTo>
                  <a:lnTo>
                    <a:pt x="646" y="264"/>
                  </a:lnTo>
                  <a:lnTo>
                    <a:pt x="646" y="264"/>
                  </a:lnTo>
                  <a:lnTo>
                    <a:pt x="622" y="244"/>
                  </a:lnTo>
                  <a:lnTo>
                    <a:pt x="598" y="224"/>
                  </a:lnTo>
                  <a:lnTo>
                    <a:pt x="572" y="208"/>
                  </a:lnTo>
                  <a:lnTo>
                    <a:pt x="548" y="194"/>
                  </a:lnTo>
                  <a:lnTo>
                    <a:pt x="520" y="184"/>
                  </a:lnTo>
                  <a:lnTo>
                    <a:pt x="494" y="176"/>
                  </a:lnTo>
                  <a:lnTo>
                    <a:pt x="464" y="170"/>
                  </a:lnTo>
                  <a:lnTo>
                    <a:pt x="434" y="168"/>
                  </a:lnTo>
                  <a:lnTo>
                    <a:pt x="434" y="168"/>
                  </a:lnTo>
                  <a:lnTo>
                    <a:pt x="408" y="170"/>
                  </a:lnTo>
                  <a:lnTo>
                    <a:pt x="384" y="174"/>
                  </a:lnTo>
                  <a:lnTo>
                    <a:pt x="360" y="180"/>
                  </a:lnTo>
                  <a:lnTo>
                    <a:pt x="338" y="188"/>
                  </a:lnTo>
                  <a:lnTo>
                    <a:pt x="316" y="198"/>
                  </a:lnTo>
                  <a:lnTo>
                    <a:pt x="296" y="212"/>
                  </a:lnTo>
                  <a:lnTo>
                    <a:pt x="278" y="226"/>
                  </a:lnTo>
                  <a:lnTo>
                    <a:pt x="260" y="244"/>
                  </a:lnTo>
                  <a:lnTo>
                    <a:pt x="246" y="262"/>
                  </a:lnTo>
                  <a:lnTo>
                    <a:pt x="232" y="282"/>
                  </a:lnTo>
                  <a:lnTo>
                    <a:pt x="220" y="302"/>
                  </a:lnTo>
                  <a:lnTo>
                    <a:pt x="210" y="326"/>
                  </a:lnTo>
                  <a:lnTo>
                    <a:pt x="202" y="348"/>
                  </a:lnTo>
                  <a:lnTo>
                    <a:pt x="196" y="374"/>
                  </a:lnTo>
                  <a:lnTo>
                    <a:pt x="192" y="400"/>
                  </a:lnTo>
                  <a:lnTo>
                    <a:pt x="192" y="426"/>
                  </a:lnTo>
                  <a:lnTo>
                    <a:pt x="192" y="428"/>
                  </a:lnTo>
                  <a:lnTo>
                    <a:pt x="192" y="428"/>
                  </a:lnTo>
                  <a:lnTo>
                    <a:pt x="192" y="454"/>
                  </a:lnTo>
                  <a:lnTo>
                    <a:pt x="196" y="480"/>
                  </a:lnTo>
                  <a:lnTo>
                    <a:pt x="200" y="506"/>
                  </a:lnTo>
                  <a:lnTo>
                    <a:pt x="208" y="530"/>
                  </a:lnTo>
                  <a:lnTo>
                    <a:pt x="218" y="552"/>
                  </a:lnTo>
                  <a:lnTo>
                    <a:pt x="228" y="574"/>
                  </a:lnTo>
                  <a:lnTo>
                    <a:pt x="242" y="594"/>
                  </a:lnTo>
                  <a:lnTo>
                    <a:pt x="256" y="612"/>
                  </a:lnTo>
                  <a:lnTo>
                    <a:pt x="274" y="630"/>
                  </a:lnTo>
                  <a:lnTo>
                    <a:pt x="292" y="644"/>
                  </a:lnTo>
                  <a:lnTo>
                    <a:pt x="312" y="658"/>
                  </a:lnTo>
                  <a:lnTo>
                    <a:pt x="332" y="670"/>
                  </a:lnTo>
                  <a:lnTo>
                    <a:pt x="356" y="678"/>
                  </a:lnTo>
                  <a:lnTo>
                    <a:pt x="378" y="686"/>
                  </a:lnTo>
                  <a:lnTo>
                    <a:pt x="404" y="690"/>
                  </a:lnTo>
                  <a:lnTo>
                    <a:pt x="430" y="692"/>
                  </a:lnTo>
                  <a:lnTo>
                    <a:pt x="430" y="692"/>
                  </a:lnTo>
                  <a:lnTo>
                    <a:pt x="464" y="690"/>
                  </a:lnTo>
                  <a:lnTo>
                    <a:pt x="496" y="684"/>
                  </a:lnTo>
                  <a:lnTo>
                    <a:pt x="524" y="676"/>
                  </a:lnTo>
                  <a:lnTo>
                    <a:pt x="550" y="666"/>
                  </a:lnTo>
                  <a:lnTo>
                    <a:pt x="576" y="652"/>
                  </a:lnTo>
                  <a:lnTo>
                    <a:pt x="600" y="636"/>
                  </a:lnTo>
                  <a:lnTo>
                    <a:pt x="624" y="616"/>
                  </a:lnTo>
                  <a:lnTo>
                    <a:pt x="650" y="596"/>
                  </a:lnTo>
                  <a:lnTo>
                    <a:pt x="764" y="714"/>
                  </a:lnTo>
                  <a:lnTo>
                    <a:pt x="764" y="714"/>
                  </a:lnTo>
                  <a:lnTo>
                    <a:pt x="732" y="746"/>
                  </a:lnTo>
                  <a:lnTo>
                    <a:pt x="698" y="776"/>
                  </a:lnTo>
                  <a:lnTo>
                    <a:pt x="660" y="800"/>
                  </a:lnTo>
                  <a:lnTo>
                    <a:pt x="642" y="812"/>
                  </a:lnTo>
                  <a:lnTo>
                    <a:pt x="622" y="822"/>
                  </a:lnTo>
                  <a:lnTo>
                    <a:pt x="600" y="830"/>
                  </a:lnTo>
                  <a:lnTo>
                    <a:pt x="578" y="838"/>
                  </a:lnTo>
                  <a:lnTo>
                    <a:pt x="556" y="844"/>
                  </a:lnTo>
                  <a:lnTo>
                    <a:pt x="532" y="850"/>
                  </a:lnTo>
                  <a:lnTo>
                    <a:pt x="506" y="854"/>
                  </a:lnTo>
                  <a:lnTo>
                    <a:pt x="480" y="858"/>
                  </a:lnTo>
                  <a:lnTo>
                    <a:pt x="452" y="860"/>
                  </a:lnTo>
                  <a:lnTo>
                    <a:pt x="422" y="860"/>
                  </a:lnTo>
                  <a:lnTo>
                    <a:pt x="422" y="8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59" name="Freeform 6"/>
            <p:cNvSpPr>
              <a:spLocks noEditPoints="1"/>
            </p:cNvSpPr>
            <p:nvPr/>
          </p:nvSpPr>
          <p:spPr bwMode="auto">
            <a:xfrm>
              <a:off x="5543553" y="2381252"/>
              <a:ext cx="1143001" cy="1333502"/>
            </a:xfrm>
            <a:custGeom>
              <a:avLst/>
              <a:gdLst/>
              <a:ahLst/>
              <a:cxnLst>
                <a:cxn ang="0">
                  <a:pos x="330" y="570"/>
                </a:cxn>
                <a:cxn ang="0">
                  <a:pos x="184" y="836"/>
                </a:cxn>
                <a:cxn ang="0">
                  <a:pos x="6" y="0"/>
                </a:cxn>
                <a:cxn ang="0">
                  <a:pos x="388" y="4"/>
                </a:cxn>
                <a:cxn ang="0">
                  <a:pos x="458" y="8"/>
                </a:cxn>
                <a:cxn ang="0">
                  <a:pos x="520" y="24"/>
                </a:cxn>
                <a:cxn ang="0">
                  <a:pos x="572" y="46"/>
                </a:cxn>
                <a:cxn ang="0">
                  <a:pos x="618" y="78"/>
                </a:cxn>
                <a:cxn ang="0">
                  <a:pos x="654" y="118"/>
                </a:cxn>
                <a:cxn ang="0">
                  <a:pos x="678" y="166"/>
                </a:cxn>
                <a:cxn ang="0">
                  <a:pos x="694" y="220"/>
                </a:cxn>
                <a:cxn ang="0">
                  <a:pos x="700" y="280"/>
                </a:cxn>
                <a:cxn ang="0">
                  <a:pos x="700" y="284"/>
                </a:cxn>
                <a:cxn ang="0">
                  <a:pos x="696" y="332"/>
                </a:cxn>
                <a:cxn ang="0">
                  <a:pos x="686" y="374"/>
                </a:cxn>
                <a:cxn ang="0">
                  <a:pos x="670" y="414"/>
                </a:cxn>
                <a:cxn ang="0">
                  <a:pos x="648" y="448"/>
                </a:cxn>
                <a:cxn ang="0">
                  <a:pos x="622" y="478"/>
                </a:cxn>
                <a:cxn ang="0">
                  <a:pos x="592" y="502"/>
                </a:cxn>
                <a:cxn ang="0">
                  <a:pos x="558" y="524"/>
                </a:cxn>
                <a:cxn ang="0">
                  <a:pos x="520" y="540"/>
                </a:cxn>
                <a:cxn ang="0">
                  <a:pos x="506" y="838"/>
                </a:cxn>
                <a:cxn ang="0">
                  <a:pos x="514" y="288"/>
                </a:cxn>
                <a:cxn ang="0">
                  <a:pos x="512" y="262"/>
                </a:cxn>
                <a:cxn ang="0">
                  <a:pos x="504" y="238"/>
                </a:cxn>
                <a:cxn ang="0">
                  <a:pos x="492" y="216"/>
                </a:cxn>
                <a:cxn ang="0">
                  <a:pos x="476" y="200"/>
                </a:cxn>
                <a:cxn ang="0">
                  <a:pos x="456" y="186"/>
                </a:cxn>
                <a:cxn ang="0">
                  <a:pos x="430" y="176"/>
                </a:cxn>
                <a:cxn ang="0">
                  <a:pos x="370" y="168"/>
                </a:cxn>
                <a:cxn ang="0">
                  <a:pos x="186" y="406"/>
                </a:cxn>
                <a:cxn ang="0">
                  <a:pos x="372" y="408"/>
                </a:cxn>
                <a:cxn ang="0">
                  <a:pos x="418" y="404"/>
                </a:cxn>
                <a:cxn ang="0">
                  <a:pos x="444" y="396"/>
                </a:cxn>
                <a:cxn ang="0">
                  <a:pos x="466" y="384"/>
                </a:cxn>
                <a:cxn ang="0">
                  <a:pos x="484" y="368"/>
                </a:cxn>
                <a:cxn ang="0">
                  <a:pos x="498" y="350"/>
                </a:cxn>
                <a:cxn ang="0">
                  <a:pos x="508" y="328"/>
                </a:cxn>
                <a:cxn ang="0">
                  <a:pos x="514" y="304"/>
                </a:cxn>
                <a:cxn ang="0">
                  <a:pos x="514" y="288"/>
                </a:cxn>
              </a:cxnLst>
              <a:rect l="0" t="0" r="r" b="b"/>
              <a:pathLst>
                <a:path w="720" h="840">
                  <a:moveTo>
                    <a:pt x="506" y="838"/>
                  </a:moveTo>
                  <a:lnTo>
                    <a:pt x="330" y="570"/>
                  </a:lnTo>
                  <a:lnTo>
                    <a:pt x="186" y="568"/>
                  </a:lnTo>
                  <a:lnTo>
                    <a:pt x="184" y="836"/>
                  </a:lnTo>
                  <a:lnTo>
                    <a:pt x="0" y="834"/>
                  </a:lnTo>
                  <a:lnTo>
                    <a:pt x="6" y="0"/>
                  </a:lnTo>
                  <a:lnTo>
                    <a:pt x="388" y="4"/>
                  </a:lnTo>
                  <a:lnTo>
                    <a:pt x="388" y="4"/>
                  </a:lnTo>
                  <a:lnTo>
                    <a:pt x="424" y="4"/>
                  </a:lnTo>
                  <a:lnTo>
                    <a:pt x="458" y="8"/>
                  </a:lnTo>
                  <a:lnTo>
                    <a:pt x="490" y="14"/>
                  </a:lnTo>
                  <a:lnTo>
                    <a:pt x="520" y="24"/>
                  </a:lnTo>
                  <a:lnTo>
                    <a:pt x="548" y="34"/>
                  </a:lnTo>
                  <a:lnTo>
                    <a:pt x="572" y="46"/>
                  </a:lnTo>
                  <a:lnTo>
                    <a:pt x="596" y="62"/>
                  </a:lnTo>
                  <a:lnTo>
                    <a:pt x="618" y="78"/>
                  </a:lnTo>
                  <a:lnTo>
                    <a:pt x="636" y="98"/>
                  </a:lnTo>
                  <a:lnTo>
                    <a:pt x="654" y="118"/>
                  </a:lnTo>
                  <a:lnTo>
                    <a:pt x="668" y="140"/>
                  </a:lnTo>
                  <a:lnTo>
                    <a:pt x="678" y="166"/>
                  </a:lnTo>
                  <a:lnTo>
                    <a:pt x="688" y="192"/>
                  </a:lnTo>
                  <a:lnTo>
                    <a:pt x="694" y="220"/>
                  </a:lnTo>
                  <a:lnTo>
                    <a:pt x="698" y="250"/>
                  </a:lnTo>
                  <a:lnTo>
                    <a:pt x="700" y="280"/>
                  </a:lnTo>
                  <a:lnTo>
                    <a:pt x="700" y="284"/>
                  </a:lnTo>
                  <a:lnTo>
                    <a:pt x="700" y="284"/>
                  </a:lnTo>
                  <a:lnTo>
                    <a:pt x="698" y="308"/>
                  </a:lnTo>
                  <a:lnTo>
                    <a:pt x="696" y="332"/>
                  </a:lnTo>
                  <a:lnTo>
                    <a:pt x="692" y="354"/>
                  </a:lnTo>
                  <a:lnTo>
                    <a:pt x="686" y="374"/>
                  </a:lnTo>
                  <a:lnTo>
                    <a:pt x="678" y="394"/>
                  </a:lnTo>
                  <a:lnTo>
                    <a:pt x="670" y="414"/>
                  </a:lnTo>
                  <a:lnTo>
                    <a:pt x="660" y="432"/>
                  </a:lnTo>
                  <a:lnTo>
                    <a:pt x="648" y="448"/>
                  </a:lnTo>
                  <a:lnTo>
                    <a:pt x="636" y="462"/>
                  </a:lnTo>
                  <a:lnTo>
                    <a:pt x="622" y="478"/>
                  </a:lnTo>
                  <a:lnTo>
                    <a:pt x="608" y="490"/>
                  </a:lnTo>
                  <a:lnTo>
                    <a:pt x="592" y="502"/>
                  </a:lnTo>
                  <a:lnTo>
                    <a:pt x="576" y="514"/>
                  </a:lnTo>
                  <a:lnTo>
                    <a:pt x="558" y="524"/>
                  </a:lnTo>
                  <a:lnTo>
                    <a:pt x="538" y="532"/>
                  </a:lnTo>
                  <a:lnTo>
                    <a:pt x="520" y="540"/>
                  </a:lnTo>
                  <a:lnTo>
                    <a:pt x="720" y="840"/>
                  </a:lnTo>
                  <a:lnTo>
                    <a:pt x="506" y="838"/>
                  </a:lnTo>
                  <a:close/>
                  <a:moveTo>
                    <a:pt x="514" y="288"/>
                  </a:moveTo>
                  <a:lnTo>
                    <a:pt x="514" y="288"/>
                  </a:lnTo>
                  <a:lnTo>
                    <a:pt x="514" y="274"/>
                  </a:lnTo>
                  <a:lnTo>
                    <a:pt x="512" y="262"/>
                  </a:lnTo>
                  <a:lnTo>
                    <a:pt x="508" y="248"/>
                  </a:lnTo>
                  <a:lnTo>
                    <a:pt x="504" y="238"/>
                  </a:lnTo>
                  <a:lnTo>
                    <a:pt x="498" y="226"/>
                  </a:lnTo>
                  <a:lnTo>
                    <a:pt x="492" y="216"/>
                  </a:lnTo>
                  <a:lnTo>
                    <a:pt x="484" y="208"/>
                  </a:lnTo>
                  <a:lnTo>
                    <a:pt x="476" y="200"/>
                  </a:lnTo>
                  <a:lnTo>
                    <a:pt x="466" y="192"/>
                  </a:lnTo>
                  <a:lnTo>
                    <a:pt x="456" y="186"/>
                  </a:lnTo>
                  <a:lnTo>
                    <a:pt x="444" y="182"/>
                  </a:lnTo>
                  <a:lnTo>
                    <a:pt x="430" y="176"/>
                  </a:lnTo>
                  <a:lnTo>
                    <a:pt x="402" y="170"/>
                  </a:lnTo>
                  <a:lnTo>
                    <a:pt x="370" y="168"/>
                  </a:lnTo>
                  <a:lnTo>
                    <a:pt x="188" y="168"/>
                  </a:lnTo>
                  <a:lnTo>
                    <a:pt x="186" y="406"/>
                  </a:lnTo>
                  <a:lnTo>
                    <a:pt x="372" y="408"/>
                  </a:lnTo>
                  <a:lnTo>
                    <a:pt x="372" y="408"/>
                  </a:lnTo>
                  <a:lnTo>
                    <a:pt x="404" y="406"/>
                  </a:lnTo>
                  <a:lnTo>
                    <a:pt x="418" y="404"/>
                  </a:lnTo>
                  <a:lnTo>
                    <a:pt x="432" y="400"/>
                  </a:lnTo>
                  <a:lnTo>
                    <a:pt x="444" y="396"/>
                  </a:lnTo>
                  <a:lnTo>
                    <a:pt x="456" y="390"/>
                  </a:lnTo>
                  <a:lnTo>
                    <a:pt x="466" y="384"/>
                  </a:lnTo>
                  <a:lnTo>
                    <a:pt x="476" y="376"/>
                  </a:lnTo>
                  <a:lnTo>
                    <a:pt x="484" y="368"/>
                  </a:lnTo>
                  <a:lnTo>
                    <a:pt x="492" y="360"/>
                  </a:lnTo>
                  <a:lnTo>
                    <a:pt x="498" y="350"/>
                  </a:lnTo>
                  <a:lnTo>
                    <a:pt x="504" y="340"/>
                  </a:lnTo>
                  <a:lnTo>
                    <a:pt x="508" y="328"/>
                  </a:lnTo>
                  <a:lnTo>
                    <a:pt x="512" y="316"/>
                  </a:lnTo>
                  <a:lnTo>
                    <a:pt x="514" y="304"/>
                  </a:lnTo>
                  <a:lnTo>
                    <a:pt x="514" y="292"/>
                  </a:lnTo>
                  <a:lnTo>
                    <a:pt x="514" y="2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0" name="Freeform 7"/>
            <p:cNvSpPr>
              <a:spLocks/>
            </p:cNvSpPr>
            <p:nvPr/>
          </p:nvSpPr>
          <p:spPr bwMode="auto">
            <a:xfrm>
              <a:off x="3987803" y="2476504"/>
              <a:ext cx="1117600" cy="1117603"/>
            </a:xfrm>
            <a:custGeom>
              <a:avLst/>
              <a:gdLst/>
              <a:ahLst/>
              <a:cxnLst>
                <a:cxn ang="0">
                  <a:pos x="704" y="282"/>
                </a:cxn>
                <a:cxn ang="0">
                  <a:pos x="426" y="280"/>
                </a:cxn>
                <a:cxn ang="0">
                  <a:pos x="428" y="2"/>
                </a:cxn>
                <a:cxn ang="0">
                  <a:pos x="282" y="0"/>
                </a:cxn>
                <a:cxn ang="0">
                  <a:pos x="280" y="278"/>
                </a:cxn>
                <a:cxn ang="0">
                  <a:pos x="2" y="276"/>
                </a:cxn>
                <a:cxn ang="0">
                  <a:pos x="0" y="422"/>
                </a:cxn>
                <a:cxn ang="0">
                  <a:pos x="278" y="424"/>
                </a:cxn>
                <a:cxn ang="0">
                  <a:pos x="276" y="702"/>
                </a:cxn>
                <a:cxn ang="0">
                  <a:pos x="424" y="704"/>
                </a:cxn>
                <a:cxn ang="0">
                  <a:pos x="426" y="426"/>
                </a:cxn>
                <a:cxn ang="0">
                  <a:pos x="704" y="428"/>
                </a:cxn>
                <a:cxn ang="0">
                  <a:pos x="704" y="282"/>
                </a:cxn>
              </a:cxnLst>
              <a:rect l="0" t="0" r="r" b="b"/>
              <a:pathLst>
                <a:path w="704" h="704">
                  <a:moveTo>
                    <a:pt x="704" y="282"/>
                  </a:moveTo>
                  <a:lnTo>
                    <a:pt x="426" y="280"/>
                  </a:lnTo>
                  <a:lnTo>
                    <a:pt x="428" y="2"/>
                  </a:lnTo>
                  <a:lnTo>
                    <a:pt x="282" y="0"/>
                  </a:lnTo>
                  <a:lnTo>
                    <a:pt x="280" y="278"/>
                  </a:lnTo>
                  <a:lnTo>
                    <a:pt x="2" y="276"/>
                  </a:lnTo>
                  <a:lnTo>
                    <a:pt x="0" y="422"/>
                  </a:lnTo>
                  <a:lnTo>
                    <a:pt x="278" y="424"/>
                  </a:lnTo>
                  <a:lnTo>
                    <a:pt x="276" y="702"/>
                  </a:lnTo>
                  <a:lnTo>
                    <a:pt x="424" y="704"/>
                  </a:lnTo>
                  <a:lnTo>
                    <a:pt x="426" y="426"/>
                  </a:lnTo>
                  <a:lnTo>
                    <a:pt x="704" y="428"/>
                  </a:lnTo>
                  <a:lnTo>
                    <a:pt x="704" y="2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1" name="Freeform 8"/>
            <p:cNvSpPr>
              <a:spLocks noEditPoints="1"/>
            </p:cNvSpPr>
            <p:nvPr/>
          </p:nvSpPr>
          <p:spPr bwMode="auto">
            <a:xfrm>
              <a:off x="2508253" y="4124333"/>
              <a:ext cx="273050" cy="361953"/>
            </a:xfrm>
            <a:custGeom>
              <a:avLst/>
              <a:gdLst/>
              <a:ahLst/>
              <a:cxnLst>
                <a:cxn ang="0">
                  <a:pos x="2" y="0"/>
                </a:cxn>
                <a:cxn ang="0">
                  <a:pos x="86" y="0"/>
                </a:cxn>
                <a:cxn ang="0">
                  <a:pos x="86" y="0"/>
                </a:cxn>
                <a:cxn ang="0">
                  <a:pos x="106" y="2"/>
                </a:cxn>
                <a:cxn ang="0">
                  <a:pos x="122" y="6"/>
                </a:cxn>
                <a:cxn ang="0">
                  <a:pos x="136" y="14"/>
                </a:cxn>
                <a:cxn ang="0">
                  <a:pos x="148" y="22"/>
                </a:cxn>
                <a:cxn ang="0">
                  <a:pos x="148" y="22"/>
                </a:cxn>
                <a:cxn ang="0">
                  <a:pos x="156" y="34"/>
                </a:cxn>
                <a:cxn ang="0">
                  <a:pos x="162" y="46"/>
                </a:cxn>
                <a:cxn ang="0">
                  <a:pos x="166" y="60"/>
                </a:cxn>
                <a:cxn ang="0">
                  <a:pos x="166" y="76"/>
                </a:cxn>
                <a:cxn ang="0">
                  <a:pos x="166" y="76"/>
                </a:cxn>
                <a:cxn ang="0">
                  <a:pos x="166" y="76"/>
                </a:cxn>
                <a:cxn ang="0">
                  <a:pos x="166" y="88"/>
                </a:cxn>
                <a:cxn ang="0">
                  <a:pos x="164" y="100"/>
                </a:cxn>
                <a:cxn ang="0">
                  <a:pos x="160" y="110"/>
                </a:cxn>
                <a:cxn ang="0">
                  <a:pos x="154" y="118"/>
                </a:cxn>
                <a:cxn ang="0">
                  <a:pos x="148" y="126"/>
                </a:cxn>
                <a:cxn ang="0">
                  <a:pos x="142" y="134"/>
                </a:cxn>
                <a:cxn ang="0">
                  <a:pos x="134" y="138"/>
                </a:cxn>
                <a:cxn ang="0">
                  <a:pos x="124" y="144"/>
                </a:cxn>
                <a:cxn ang="0">
                  <a:pos x="172" y="228"/>
                </a:cxn>
                <a:cxn ang="0">
                  <a:pos x="118" y="228"/>
                </a:cxn>
                <a:cxn ang="0">
                  <a:pos x="78" y="152"/>
                </a:cxn>
                <a:cxn ang="0">
                  <a:pos x="48" y="152"/>
                </a:cxn>
                <a:cxn ang="0">
                  <a:pos x="48" y="226"/>
                </a:cxn>
                <a:cxn ang="0">
                  <a:pos x="0" y="226"/>
                </a:cxn>
                <a:cxn ang="0">
                  <a:pos x="2" y="0"/>
                </a:cxn>
                <a:cxn ang="0">
                  <a:pos x="82" y="112"/>
                </a:cxn>
                <a:cxn ang="0">
                  <a:pos x="82" y="112"/>
                </a:cxn>
                <a:cxn ang="0">
                  <a:pos x="92" y="110"/>
                </a:cxn>
                <a:cxn ang="0">
                  <a:pos x="98" y="108"/>
                </a:cxn>
                <a:cxn ang="0">
                  <a:pos x="104" y="106"/>
                </a:cxn>
                <a:cxn ang="0">
                  <a:pos x="110" y="102"/>
                </a:cxn>
                <a:cxn ang="0">
                  <a:pos x="114" y="98"/>
                </a:cxn>
                <a:cxn ang="0">
                  <a:pos x="118" y="92"/>
                </a:cxn>
                <a:cxn ang="0">
                  <a:pos x="120" y="84"/>
                </a:cxn>
                <a:cxn ang="0">
                  <a:pos x="120" y="78"/>
                </a:cxn>
                <a:cxn ang="0">
                  <a:pos x="120" y="78"/>
                </a:cxn>
                <a:cxn ang="0">
                  <a:pos x="120" y="78"/>
                </a:cxn>
                <a:cxn ang="0">
                  <a:pos x="120" y="70"/>
                </a:cxn>
                <a:cxn ang="0">
                  <a:pos x="118" y="62"/>
                </a:cxn>
                <a:cxn ang="0">
                  <a:pos x="114" y="56"/>
                </a:cxn>
                <a:cxn ang="0">
                  <a:pos x="110" y="52"/>
                </a:cxn>
                <a:cxn ang="0">
                  <a:pos x="104" y="48"/>
                </a:cxn>
                <a:cxn ang="0">
                  <a:pos x="98" y="46"/>
                </a:cxn>
                <a:cxn ang="0">
                  <a:pos x="82" y="44"/>
                </a:cxn>
                <a:cxn ang="0">
                  <a:pos x="48" y="42"/>
                </a:cxn>
                <a:cxn ang="0">
                  <a:pos x="48" y="110"/>
                </a:cxn>
                <a:cxn ang="0">
                  <a:pos x="82" y="112"/>
                </a:cxn>
              </a:cxnLst>
              <a:rect l="0" t="0" r="r" b="b"/>
              <a:pathLst>
                <a:path w="172" h="228">
                  <a:moveTo>
                    <a:pt x="2" y="0"/>
                  </a:moveTo>
                  <a:lnTo>
                    <a:pt x="86" y="0"/>
                  </a:lnTo>
                  <a:lnTo>
                    <a:pt x="86" y="0"/>
                  </a:lnTo>
                  <a:lnTo>
                    <a:pt x="106" y="2"/>
                  </a:lnTo>
                  <a:lnTo>
                    <a:pt x="122" y="6"/>
                  </a:lnTo>
                  <a:lnTo>
                    <a:pt x="136" y="14"/>
                  </a:lnTo>
                  <a:lnTo>
                    <a:pt x="148" y="22"/>
                  </a:lnTo>
                  <a:lnTo>
                    <a:pt x="148" y="22"/>
                  </a:lnTo>
                  <a:lnTo>
                    <a:pt x="156" y="34"/>
                  </a:lnTo>
                  <a:lnTo>
                    <a:pt x="162" y="46"/>
                  </a:lnTo>
                  <a:lnTo>
                    <a:pt x="166" y="60"/>
                  </a:lnTo>
                  <a:lnTo>
                    <a:pt x="166" y="76"/>
                  </a:lnTo>
                  <a:lnTo>
                    <a:pt x="166" y="76"/>
                  </a:lnTo>
                  <a:lnTo>
                    <a:pt x="166" y="76"/>
                  </a:lnTo>
                  <a:lnTo>
                    <a:pt x="166" y="88"/>
                  </a:lnTo>
                  <a:lnTo>
                    <a:pt x="164" y="100"/>
                  </a:lnTo>
                  <a:lnTo>
                    <a:pt x="160" y="110"/>
                  </a:lnTo>
                  <a:lnTo>
                    <a:pt x="154" y="118"/>
                  </a:lnTo>
                  <a:lnTo>
                    <a:pt x="148" y="126"/>
                  </a:lnTo>
                  <a:lnTo>
                    <a:pt x="142" y="134"/>
                  </a:lnTo>
                  <a:lnTo>
                    <a:pt x="134" y="138"/>
                  </a:lnTo>
                  <a:lnTo>
                    <a:pt x="124" y="144"/>
                  </a:lnTo>
                  <a:lnTo>
                    <a:pt x="172" y="228"/>
                  </a:lnTo>
                  <a:lnTo>
                    <a:pt x="118" y="228"/>
                  </a:lnTo>
                  <a:lnTo>
                    <a:pt x="78" y="152"/>
                  </a:lnTo>
                  <a:lnTo>
                    <a:pt x="48" y="152"/>
                  </a:lnTo>
                  <a:lnTo>
                    <a:pt x="48" y="226"/>
                  </a:lnTo>
                  <a:lnTo>
                    <a:pt x="0" y="226"/>
                  </a:lnTo>
                  <a:lnTo>
                    <a:pt x="2" y="0"/>
                  </a:lnTo>
                  <a:close/>
                  <a:moveTo>
                    <a:pt x="82" y="112"/>
                  </a:moveTo>
                  <a:lnTo>
                    <a:pt x="82" y="112"/>
                  </a:lnTo>
                  <a:lnTo>
                    <a:pt x="92" y="110"/>
                  </a:lnTo>
                  <a:lnTo>
                    <a:pt x="98" y="108"/>
                  </a:lnTo>
                  <a:lnTo>
                    <a:pt x="104" y="106"/>
                  </a:lnTo>
                  <a:lnTo>
                    <a:pt x="110" y="102"/>
                  </a:lnTo>
                  <a:lnTo>
                    <a:pt x="114" y="98"/>
                  </a:lnTo>
                  <a:lnTo>
                    <a:pt x="118" y="92"/>
                  </a:lnTo>
                  <a:lnTo>
                    <a:pt x="120" y="84"/>
                  </a:lnTo>
                  <a:lnTo>
                    <a:pt x="120" y="78"/>
                  </a:lnTo>
                  <a:lnTo>
                    <a:pt x="120" y="78"/>
                  </a:lnTo>
                  <a:lnTo>
                    <a:pt x="120" y="78"/>
                  </a:lnTo>
                  <a:lnTo>
                    <a:pt x="120" y="70"/>
                  </a:lnTo>
                  <a:lnTo>
                    <a:pt x="118" y="62"/>
                  </a:lnTo>
                  <a:lnTo>
                    <a:pt x="114" y="56"/>
                  </a:lnTo>
                  <a:lnTo>
                    <a:pt x="110" y="52"/>
                  </a:lnTo>
                  <a:lnTo>
                    <a:pt x="104" y="48"/>
                  </a:lnTo>
                  <a:lnTo>
                    <a:pt x="98" y="46"/>
                  </a:lnTo>
                  <a:lnTo>
                    <a:pt x="82" y="44"/>
                  </a:lnTo>
                  <a:lnTo>
                    <a:pt x="48" y="42"/>
                  </a:lnTo>
                  <a:lnTo>
                    <a:pt x="48" y="110"/>
                  </a:lnTo>
                  <a:lnTo>
                    <a:pt x="82" y="1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2" name="Freeform 9"/>
            <p:cNvSpPr>
              <a:spLocks/>
            </p:cNvSpPr>
            <p:nvPr/>
          </p:nvSpPr>
          <p:spPr bwMode="auto">
            <a:xfrm>
              <a:off x="3073404" y="4127506"/>
              <a:ext cx="231776" cy="361953"/>
            </a:xfrm>
            <a:custGeom>
              <a:avLst/>
              <a:gdLst/>
              <a:ahLst/>
              <a:cxnLst>
                <a:cxn ang="0">
                  <a:pos x="0" y="0"/>
                </a:cxn>
                <a:cxn ang="0">
                  <a:pos x="146" y="2"/>
                </a:cxn>
                <a:cxn ang="0">
                  <a:pos x="146" y="44"/>
                </a:cxn>
                <a:cxn ang="0">
                  <a:pos x="48" y="44"/>
                </a:cxn>
                <a:cxn ang="0">
                  <a:pos x="46" y="92"/>
                </a:cxn>
                <a:cxn ang="0">
                  <a:pos x="134" y="92"/>
                </a:cxn>
                <a:cxn ang="0">
                  <a:pos x="134" y="136"/>
                </a:cxn>
                <a:cxn ang="0">
                  <a:pos x="46" y="134"/>
                </a:cxn>
                <a:cxn ang="0">
                  <a:pos x="46" y="184"/>
                </a:cxn>
                <a:cxn ang="0">
                  <a:pos x="146" y="186"/>
                </a:cxn>
                <a:cxn ang="0">
                  <a:pos x="146" y="228"/>
                </a:cxn>
                <a:cxn ang="0">
                  <a:pos x="0" y="226"/>
                </a:cxn>
                <a:cxn ang="0">
                  <a:pos x="0" y="0"/>
                </a:cxn>
              </a:cxnLst>
              <a:rect l="0" t="0" r="r" b="b"/>
              <a:pathLst>
                <a:path w="146" h="228">
                  <a:moveTo>
                    <a:pt x="0" y="0"/>
                  </a:moveTo>
                  <a:lnTo>
                    <a:pt x="146" y="2"/>
                  </a:lnTo>
                  <a:lnTo>
                    <a:pt x="146" y="44"/>
                  </a:lnTo>
                  <a:lnTo>
                    <a:pt x="48" y="44"/>
                  </a:lnTo>
                  <a:lnTo>
                    <a:pt x="46" y="92"/>
                  </a:lnTo>
                  <a:lnTo>
                    <a:pt x="134" y="92"/>
                  </a:lnTo>
                  <a:lnTo>
                    <a:pt x="134" y="136"/>
                  </a:lnTo>
                  <a:lnTo>
                    <a:pt x="46" y="134"/>
                  </a:lnTo>
                  <a:lnTo>
                    <a:pt x="46" y="184"/>
                  </a:lnTo>
                  <a:lnTo>
                    <a:pt x="146" y="186"/>
                  </a:lnTo>
                  <a:lnTo>
                    <a:pt x="146" y="228"/>
                  </a:lnTo>
                  <a:lnTo>
                    <a:pt x="0" y="226"/>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3" name="Freeform 10"/>
            <p:cNvSpPr>
              <a:spLocks/>
            </p:cNvSpPr>
            <p:nvPr/>
          </p:nvSpPr>
          <p:spPr bwMode="auto">
            <a:xfrm>
              <a:off x="3594103" y="4130683"/>
              <a:ext cx="254000" cy="365125"/>
            </a:xfrm>
            <a:custGeom>
              <a:avLst/>
              <a:gdLst/>
              <a:ahLst/>
              <a:cxnLst>
                <a:cxn ang="0">
                  <a:pos x="28" y="162"/>
                </a:cxn>
                <a:cxn ang="0">
                  <a:pos x="40" y="172"/>
                </a:cxn>
                <a:cxn ang="0">
                  <a:pos x="68" y="186"/>
                </a:cxn>
                <a:cxn ang="0">
                  <a:pos x="84" y="188"/>
                </a:cxn>
                <a:cxn ang="0">
                  <a:pos x="106" y="182"/>
                </a:cxn>
                <a:cxn ang="0">
                  <a:pos x="114" y="166"/>
                </a:cxn>
                <a:cxn ang="0">
                  <a:pos x="114" y="166"/>
                </a:cxn>
                <a:cxn ang="0">
                  <a:pos x="106" y="152"/>
                </a:cxn>
                <a:cxn ang="0">
                  <a:pos x="76" y="136"/>
                </a:cxn>
                <a:cxn ang="0">
                  <a:pos x="48" y="124"/>
                </a:cxn>
                <a:cxn ang="0">
                  <a:pos x="28" y="108"/>
                </a:cxn>
                <a:cxn ang="0">
                  <a:pos x="16" y="90"/>
                </a:cxn>
                <a:cxn ang="0">
                  <a:pos x="10" y="66"/>
                </a:cxn>
                <a:cxn ang="0">
                  <a:pos x="10" y="64"/>
                </a:cxn>
                <a:cxn ang="0">
                  <a:pos x="16" y="38"/>
                </a:cxn>
                <a:cxn ang="0">
                  <a:pos x="32" y="16"/>
                </a:cxn>
                <a:cxn ang="0">
                  <a:pos x="56" y="4"/>
                </a:cxn>
                <a:cxn ang="0">
                  <a:pos x="86" y="0"/>
                </a:cxn>
                <a:cxn ang="0">
                  <a:pos x="106" y="0"/>
                </a:cxn>
                <a:cxn ang="0">
                  <a:pos x="142" y="16"/>
                </a:cxn>
                <a:cxn ang="0">
                  <a:pos x="132" y="62"/>
                </a:cxn>
                <a:cxn ang="0">
                  <a:pos x="120" y="54"/>
                </a:cxn>
                <a:cxn ang="0">
                  <a:pos x="96" y="44"/>
                </a:cxn>
                <a:cxn ang="0">
                  <a:pos x="84" y="42"/>
                </a:cxn>
                <a:cxn ang="0">
                  <a:pos x="64" y="46"/>
                </a:cxn>
                <a:cxn ang="0">
                  <a:pos x="58" y="60"/>
                </a:cxn>
                <a:cxn ang="0">
                  <a:pos x="58" y="62"/>
                </a:cxn>
                <a:cxn ang="0">
                  <a:pos x="66" y="78"/>
                </a:cxn>
                <a:cxn ang="0">
                  <a:pos x="100" y="96"/>
                </a:cxn>
                <a:cxn ang="0">
                  <a:pos x="126" y="108"/>
                </a:cxn>
                <a:cxn ang="0">
                  <a:pos x="146" y="122"/>
                </a:cxn>
                <a:cxn ang="0">
                  <a:pos x="156" y="140"/>
                </a:cxn>
                <a:cxn ang="0">
                  <a:pos x="160" y="164"/>
                </a:cxn>
                <a:cxn ang="0">
                  <a:pos x="160" y="164"/>
                </a:cxn>
                <a:cxn ang="0">
                  <a:pos x="154" y="192"/>
                </a:cxn>
                <a:cxn ang="0">
                  <a:pos x="138" y="214"/>
                </a:cxn>
                <a:cxn ang="0">
                  <a:pos x="114" y="226"/>
                </a:cxn>
                <a:cxn ang="0">
                  <a:pos x="84" y="230"/>
                </a:cxn>
                <a:cxn ang="0">
                  <a:pos x="62" y="228"/>
                </a:cxn>
                <a:cxn ang="0">
                  <a:pos x="20" y="212"/>
                </a:cxn>
                <a:cxn ang="0">
                  <a:pos x="0" y="198"/>
                </a:cxn>
              </a:cxnLst>
              <a:rect l="0" t="0" r="r" b="b"/>
              <a:pathLst>
                <a:path w="160" h="230">
                  <a:moveTo>
                    <a:pt x="0" y="198"/>
                  </a:moveTo>
                  <a:lnTo>
                    <a:pt x="28" y="162"/>
                  </a:lnTo>
                  <a:lnTo>
                    <a:pt x="28" y="162"/>
                  </a:lnTo>
                  <a:lnTo>
                    <a:pt x="40" y="172"/>
                  </a:lnTo>
                  <a:lnTo>
                    <a:pt x="54" y="180"/>
                  </a:lnTo>
                  <a:lnTo>
                    <a:pt x="68" y="186"/>
                  </a:lnTo>
                  <a:lnTo>
                    <a:pt x="84" y="188"/>
                  </a:lnTo>
                  <a:lnTo>
                    <a:pt x="84" y="188"/>
                  </a:lnTo>
                  <a:lnTo>
                    <a:pt x="96" y="188"/>
                  </a:lnTo>
                  <a:lnTo>
                    <a:pt x="106" y="182"/>
                  </a:lnTo>
                  <a:lnTo>
                    <a:pt x="112" y="176"/>
                  </a:lnTo>
                  <a:lnTo>
                    <a:pt x="114" y="166"/>
                  </a:lnTo>
                  <a:lnTo>
                    <a:pt x="114" y="166"/>
                  </a:lnTo>
                  <a:lnTo>
                    <a:pt x="114" y="166"/>
                  </a:lnTo>
                  <a:lnTo>
                    <a:pt x="112" y="158"/>
                  </a:lnTo>
                  <a:lnTo>
                    <a:pt x="106" y="152"/>
                  </a:lnTo>
                  <a:lnTo>
                    <a:pt x="96" y="144"/>
                  </a:lnTo>
                  <a:lnTo>
                    <a:pt x="76" y="136"/>
                  </a:lnTo>
                  <a:lnTo>
                    <a:pt x="76" y="136"/>
                  </a:lnTo>
                  <a:lnTo>
                    <a:pt x="48" y="124"/>
                  </a:lnTo>
                  <a:lnTo>
                    <a:pt x="38" y="116"/>
                  </a:lnTo>
                  <a:lnTo>
                    <a:pt x="28" y="108"/>
                  </a:lnTo>
                  <a:lnTo>
                    <a:pt x="20" y="100"/>
                  </a:lnTo>
                  <a:lnTo>
                    <a:pt x="16" y="90"/>
                  </a:lnTo>
                  <a:lnTo>
                    <a:pt x="12" y="78"/>
                  </a:lnTo>
                  <a:lnTo>
                    <a:pt x="10" y="66"/>
                  </a:lnTo>
                  <a:lnTo>
                    <a:pt x="10" y="64"/>
                  </a:lnTo>
                  <a:lnTo>
                    <a:pt x="10" y="64"/>
                  </a:lnTo>
                  <a:lnTo>
                    <a:pt x="12" y="50"/>
                  </a:lnTo>
                  <a:lnTo>
                    <a:pt x="16" y="38"/>
                  </a:lnTo>
                  <a:lnTo>
                    <a:pt x="24" y="26"/>
                  </a:lnTo>
                  <a:lnTo>
                    <a:pt x="32" y="16"/>
                  </a:lnTo>
                  <a:lnTo>
                    <a:pt x="42" y="10"/>
                  </a:lnTo>
                  <a:lnTo>
                    <a:pt x="56" y="4"/>
                  </a:lnTo>
                  <a:lnTo>
                    <a:pt x="70" y="0"/>
                  </a:lnTo>
                  <a:lnTo>
                    <a:pt x="86" y="0"/>
                  </a:lnTo>
                  <a:lnTo>
                    <a:pt x="86" y="0"/>
                  </a:lnTo>
                  <a:lnTo>
                    <a:pt x="106" y="0"/>
                  </a:lnTo>
                  <a:lnTo>
                    <a:pt x="124" y="6"/>
                  </a:lnTo>
                  <a:lnTo>
                    <a:pt x="142" y="16"/>
                  </a:lnTo>
                  <a:lnTo>
                    <a:pt x="158" y="28"/>
                  </a:lnTo>
                  <a:lnTo>
                    <a:pt x="132" y="62"/>
                  </a:lnTo>
                  <a:lnTo>
                    <a:pt x="132" y="62"/>
                  </a:lnTo>
                  <a:lnTo>
                    <a:pt x="120" y="54"/>
                  </a:lnTo>
                  <a:lnTo>
                    <a:pt x="110" y="48"/>
                  </a:lnTo>
                  <a:lnTo>
                    <a:pt x="96" y="44"/>
                  </a:lnTo>
                  <a:lnTo>
                    <a:pt x="84" y="42"/>
                  </a:lnTo>
                  <a:lnTo>
                    <a:pt x="84" y="42"/>
                  </a:lnTo>
                  <a:lnTo>
                    <a:pt x="72" y="42"/>
                  </a:lnTo>
                  <a:lnTo>
                    <a:pt x="64" y="46"/>
                  </a:lnTo>
                  <a:lnTo>
                    <a:pt x="60" y="52"/>
                  </a:lnTo>
                  <a:lnTo>
                    <a:pt x="58" y="60"/>
                  </a:lnTo>
                  <a:lnTo>
                    <a:pt x="58" y="62"/>
                  </a:lnTo>
                  <a:lnTo>
                    <a:pt x="58" y="62"/>
                  </a:lnTo>
                  <a:lnTo>
                    <a:pt x="60" y="70"/>
                  </a:lnTo>
                  <a:lnTo>
                    <a:pt x="66" y="78"/>
                  </a:lnTo>
                  <a:lnTo>
                    <a:pt x="78" y="86"/>
                  </a:lnTo>
                  <a:lnTo>
                    <a:pt x="100" y="96"/>
                  </a:lnTo>
                  <a:lnTo>
                    <a:pt x="100" y="96"/>
                  </a:lnTo>
                  <a:lnTo>
                    <a:pt x="126" y="108"/>
                  </a:lnTo>
                  <a:lnTo>
                    <a:pt x="136" y="114"/>
                  </a:lnTo>
                  <a:lnTo>
                    <a:pt x="146" y="122"/>
                  </a:lnTo>
                  <a:lnTo>
                    <a:pt x="152" y="130"/>
                  </a:lnTo>
                  <a:lnTo>
                    <a:pt x="156" y="140"/>
                  </a:lnTo>
                  <a:lnTo>
                    <a:pt x="160" y="150"/>
                  </a:lnTo>
                  <a:lnTo>
                    <a:pt x="160" y="164"/>
                  </a:lnTo>
                  <a:lnTo>
                    <a:pt x="160" y="164"/>
                  </a:lnTo>
                  <a:lnTo>
                    <a:pt x="160" y="164"/>
                  </a:lnTo>
                  <a:lnTo>
                    <a:pt x="158" y="178"/>
                  </a:lnTo>
                  <a:lnTo>
                    <a:pt x="154" y="192"/>
                  </a:lnTo>
                  <a:lnTo>
                    <a:pt x="148" y="204"/>
                  </a:lnTo>
                  <a:lnTo>
                    <a:pt x="138" y="214"/>
                  </a:lnTo>
                  <a:lnTo>
                    <a:pt x="128" y="220"/>
                  </a:lnTo>
                  <a:lnTo>
                    <a:pt x="114" y="226"/>
                  </a:lnTo>
                  <a:lnTo>
                    <a:pt x="100" y="230"/>
                  </a:lnTo>
                  <a:lnTo>
                    <a:pt x="84" y="230"/>
                  </a:lnTo>
                  <a:lnTo>
                    <a:pt x="84" y="230"/>
                  </a:lnTo>
                  <a:lnTo>
                    <a:pt x="62" y="228"/>
                  </a:lnTo>
                  <a:lnTo>
                    <a:pt x="40" y="222"/>
                  </a:lnTo>
                  <a:lnTo>
                    <a:pt x="20" y="212"/>
                  </a:lnTo>
                  <a:lnTo>
                    <a:pt x="10" y="206"/>
                  </a:lnTo>
                  <a:lnTo>
                    <a:pt x="0" y="198"/>
                  </a:lnTo>
                  <a:lnTo>
                    <a:pt x="0" y="1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4" name="Freeform 11"/>
            <p:cNvSpPr>
              <a:spLocks/>
            </p:cNvSpPr>
            <p:nvPr/>
          </p:nvSpPr>
          <p:spPr bwMode="auto">
            <a:xfrm>
              <a:off x="4137030" y="4137033"/>
              <a:ext cx="234950" cy="361952"/>
            </a:xfrm>
            <a:custGeom>
              <a:avLst/>
              <a:gdLst/>
              <a:ahLst/>
              <a:cxnLst>
                <a:cxn ang="0">
                  <a:pos x="2" y="0"/>
                </a:cxn>
                <a:cxn ang="0">
                  <a:pos x="148" y="2"/>
                </a:cxn>
                <a:cxn ang="0">
                  <a:pos x="148" y="44"/>
                </a:cxn>
                <a:cxn ang="0">
                  <a:pos x="48" y="42"/>
                </a:cxn>
                <a:cxn ang="0">
                  <a:pos x="48" y="92"/>
                </a:cxn>
                <a:cxn ang="0">
                  <a:pos x="134" y="92"/>
                </a:cxn>
                <a:cxn ang="0">
                  <a:pos x="134" y="134"/>
                </a:cxn>
                <a:cxn ang="0">
                  <a:pos x="48" y="134"/>
                </a:cxn>
                <a:cxn ang="0">
                  <a:pos x="46" y="184"/>
                </a:cxn>
                <a:cxn ang="0">
                  <a:pos x="148" y="184"/>
                </a:cxn>
                <a:cxn ang="0">
                  <a:pos x="148" y="228"/>
                </a:cxn>
                <a:cxn ang="0">
                  <a:pos x="0" y="226"/>
                </a:cxn>
                <a:cxn ang="0">
                  <a:pos x="2" y="0"/>
                </a:cxn>
              </a:cxnLst>
              <a:rect l="0" t="0" r="r" b="b"/>
              <a:pathLst>
                <a:path w="148" h="228">
                  <a:moveTo>
                    <a:pt x="2" y="0"/>
                  </a:moveTo>
                  <a:lnTo>
                    <a:pt x="148" y="2"/>
                  </a:lnTo>
                  <a:lnTo>
                    <a:pt x="148" y="44"/>
                  </a:lnTo>
                  <a:lnTo>
                    <a:pt x="48" y="42"/>
                  </a:lnTo>
                  <a:lnTo>
                    <a:pt x="48" y="92"/>
                  </a:lnTo>
                  <a:lnTo>
                    <a:pt x="134" y="92"/>
                  </a:lnTo>
                  <a:lnTo>
                    <a:pt x="134" y="134"/>
                  </a:lnTo>
                  <a:lnTo>
                    <a:pt x="48" y="134"/>
                  </a:lnTo>
                  <a:lnTo>
                    <a:pt x="46" y="184"/>
                  </a:lnTo>
                  <a:lnTo>
                    <a:pt x="148" y="184"/>
                  </a:lnTo>
                  <a:lnTo>
                    <a:pt x="148" y="228"/>
                  </a:lnTo>
                  <a:lnTo>
                    <a:pt x="0" y="226"/>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5" name="Freeform 12"/>
            <p:cNvSpPr>
              <a:spLocks noEditPoints="1"/>
            </p:cNvSpPr>
            <p:nvPr/>
          </p:nvSpPr>
          <p:spPr bwMode="auto">
            <a:xfrm>
              <a:off x="4660903" y="4140202"/>
              <a:ext cx="327024" cy="361952"/>
            </a:xfrm>
            <a:custGeom>
              <a:avLst/>
              <a:gdLst/>
              <a:ahLst/>
              <a:cxnLst>
                <a:cxn ang="0">
                  <a:pos x="82" y="0"/>
                </a:cxn>
                <a:cxn ang="0">
                  <a:pos x="128" y="0"/>
                </a:cxn>
                <a:cxn ang="0">
                  <a:pos x="206" y="228"/>
                </a:cxn>
                <a:cxn ang="0">
                  <a:pos x="158" y="228"/>
                </a:cxn>
                <a:cxn ang="0">
                  <a:pos x="142" y="178"/>
                </a:cxn>
                <a:cxn ang="0">
                  <a:pos x="64" y="178"/>
                </a:cxn>
                <a:cxn ang="0">
                  <a:pos x="46" y="226"/>
                </a:cxn>
                <a:cxn ang="0">
                  <a:pos x="0" y="226"/>
                </a:cxn>
                <a:cxn ang="0">
                  <a:pos x="82" y="0"/>
                </a:cxn>
                <a:cxn ang="0">
                  <a:pos x="128" y="138"/>
                </a:cxn>
                <a:cxn ang="0">
                  <a:pos x="104" y="64"/>
                </a:cxn>
                <a:cxn ang="0">
                  <a:pos x="78" y="136"/>
                </a:cxn>
                <a:cxn ang="0">
                  <a:pos x="128" y="138"/>
                </a:cxn>
              </a:cxnLst>
              <a:rect l="0" t="0" r="r" b="b"/>
              <a:pathLst>
                <a:path w="206" h="228">
                  <a:moveTo>
                    <a:pt x="82" y="0"/>
                  </a:moveTo>
                  <a:lnTo>
                    <a:pt x="128" y="0"/>
                  </a:lnTo>
                  <a:lnTo>
                    <a:pt x="206" y="228"/>
                  </a:lnTo>
                  <a:lnTo>
                    <a:pt x="158" y="228"/>
                  </a:lnTo>
                  <a:lnTo>
                    <a:pt x="142" y="178"/>
                  </a:lnTo>
                  <a:lnTo>
                    <a:pt x="64" y="178"/>
                  </a:lnTo>
                  <a:lnTo>
                    <a:pt x="46" y="226"/>
                  </a:lnTo>
                  <a:lnTo>
                    <a:pt x="0" y="226"/>
                  </a:lnTo>
                  <a:lnTo>
                    <a:pt x="82" y="0"/>
                  </a:lnTo>
                  <a:close/>
                  <a:moveTo>
                    <a:pt x="128" y="138"/>
                  </a:moveTo>
                  <a:lnTo>
                    <a:pt x="104" y="64"/>
                  </a:lnTo>
                  <a:lnTo>
                    <a:pt x="78" y="136"/>
                  </a:lnTo>
                  <a:lnTo>
                    <a:pt x="128"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6" name="Freeform 13"/>
            <p:cNvSpPr>
              <a:spLocks noEditPoints="1"/>
            </p:cNvSpPr>
            <p:nvPr/>
          </p:nvSpPr>
          <p:spPr bwMode="auto">
            <a:xfrm>
              <a:off x="5283205" y="4146552"/>
              <a:ext cx="273051" cy="358775"/>
            </a:xfrm>
            <a:custGeom>
              <a:avLst/>
              <a:gdLst/>
              <a:ahLst/>
              <a:cxnLst>
                <a:cxn ang="0">
                  <a:pos x="2" y="0"/>
                </a:cxn>
                <a:cxn ang="0">
                  <a:pos x="86" y="0"/>
                </a:cxn>
                <a:cxn ang="0">
                  <a:pos x="86" y="0"/>
                </a:cxn>
                <a:cxn ang="0">
                  <a:pos x="106" y="2"/>
                </a:cxn>
                <a:cxn ang="0">
                  <a:pos x="122" y="6"/>
                </a:cxn>
                <a:cxn ang="0">
                  <a:pos x="136" y="12"/>
                </a:cxn>
                <a:cxn ang="0">
                  <a:pos x="148" y="22"/>
                </a:cxn>
                <a:cxn ang="0">
                  <a:pos x="148" y="22"/>
                </a:cxn>
                <a:cxn ang="0">
                  <a:pos x="156" y="32"/>
                </a:cxn>
                <a:cxn ang="0">
                  <a:pos x="162" y="44"/>
                </a:cxn>
                <a:cxn ang="0">
                  <a:pos x="166" y="58"/>
                </a:cxn>
                <a:cxn ang="0">
                  <a:pos x="166" y="74"/>
                </a:cxn>
                <a:cxn ang="0">
                  <a:pos x="166" y="76"/>
                </a:cxn>
                <a:cxn ang="0">
                  <a:pos x="166" y="76"/>
                </a:cxn>
                <a:cxn ang="0">
                  <a:pos x="166" y="88"/>
                </a:cxn>
                <a:cxn ang="0">
                  <a:pos x="164" y="100"/>
                </a:cxn>
                <a:cxn ang="0">
                  <a:pos x="160" y="110"/>
                </a:cxn>
                <a:cxn ang="0">
                  <a:pos x="154" y="118"/>
                </a:cxn>
                <a:cxn ang="0">
                  <a:pos x="148" y="126"/>
                </a:cxn>
                <a:cxn ang="0">
                  <a:pos x="142" y="132"/>
                </a:cxn>
                <a:cxn ang="0">
                  <a:pos x="132" y="138"/>
                </a:cxn>
                <a:cxn ang="0">
                  <a:pos x="124" y="142"/>
                </a:cxn>
                <a:cxn ang="0">
                  <a:pos x="172" y="226"/>
                </a:cxn>
                <a:cxn ang="0">
                  <a:pos x="118" y="226"/>
                </a:cxn>
                <a:cxn ang="0">
                  <a:pos x="76" y="152"/>
                </a:cxn>
                <a:cxn ang="0">
                  <a:pos x="48" y="152"/>
                </a:cxn>
                <a:cxn ang="0">
                  <a:pos x="46" y="226"/>
                </a:cxn>
                <a:cxn ang="0">
                  <a:pos x="0" y="226"/>
                </a:cxn>
                <a:cxn ang="0">
                  <a:pos x="2" y="0"/>
                </a:cxn>
                <a:cxn ang="0">
                  <a:pos x="82" y="110"/>
                </a:cxn>
                <a:cxn ang="0">
                  <a:pos x="82" y="110"/>
                </a:cxn>
                <a:cxn ang="0">
                  <a:pos x="90" y="110"/>
                </a:cxn>
                <a:cxn ang="0">
                  <a:pos x="98" y="108"/>
                </a:cxn>
                <a:cxn ang="0">
                  <a:pos x="104" y="106"/>
                </a:cxn>
                <a:cxn ang="0">
                  <a:pos x="110" y="102"/>
                </a:cxn>
                <a:cxn ang="0">
                  <a:pos x="114" y="96"/>
                </a:cxn>
                <a:cxn ang="0">
                  <a:pos x="116" y="90"/>
                </a:cxn>
                <a:cxn ang="0">
                  <a:pos x="118" y="84"/>
                </a:cxn>
                <a:cxn ang="0">
                  <a:pos x="120" y="76"/>
                </a:cxn>
                <a:cxn ang="0">
                  <a:pos x="120" y="76"/>
                </a:cxn>
                <a:cxn ang="0">
                  <a:pos x="120" y="76"/>
                </a:cxn>
                <a:cxn ang="0">
                  <a:pos x="118" y="68"/>
                </a:cxn>
                <a:cxn ang="0">
                  <a:pos x="116" y="62"/>
                </a:cxn>
                <a:cxn ang="0">
                  <a:pos x="114" y="56"/>
                </a:cxn>
                <a:cxn ang="0">
                  <a:pos x="110" y="52"/>
                </a:cxn>
                <a:cxn ang="0">
                  <a:pos x="104" y="48"/>
                </a:cxn>
                <a:cxn ang="0">
                  <a:pos x="98" y="44"/>
                </a:cxn>
                <a:cxn ang="0">
                  <a:pos x="82" y="42"/>
                </a:cxn>
                <a:cxn ang="0">
                  <a:pos x="48" y="42"/>
                </a:cxn>
                <a:cxn ang="0">
                  <a:pos x="48" y="110"/>
                </a:cxn>
                <a:cxn ang="0">
                  <a:pos x="82" y="110"/>
                </a:cxn>
              </a:cxnLst>
              <a:rect l="0" t="0" r="r" b="b"/>
              <a:pathLst>
                <a:path w="172" h="226">
                  <a:moveTo>
                    <a:pt x="2" y="0"/>
                  </a:moveTo>
                  <a:lnTo>
                    <a:pt x="86" y="0"/>
                  </a:lnTo>
                  <a:lnTo>
                    <a:pt x="86" y="0"/>
                  </a:lnTo>
                  <a:lnTo>
                    <a:pt x="106" y="2"/>
                  </a:lnTo>
                  <a:lnTo>
                    <a:pt x="122" y="6"/>
                  </a:lnTo>
                  <a:lnTo>
                    <a:pt x="136" y="12"/>
                  </a:lnTo>
                  <a:lnTo>
                    <a:pt x="148" y="22"/>
                  </a:lnTo>
                  <a:lnTo>
                    <a:pt x="148" y="22"/>
                  </a:lnTo>
                  <a:lnTo>
                    <a:pt x="156" y="32"/>
                  </a:lnTo>
                  <a:lnTo>
                    <a:pt x="162" y="44"/>
                  </a:lnTo>
                  <a:lnTo>
                    <a:pt x="166" y="58"/>
                  </a:lnTo>
                  <a:lnTo>
                    <a:pt x="166" y="74"/>
                  </a:lnTo>
                  <a:lnTo>
                    <a:pt x="166" y="76"/>
                  </a:lnTo>
                  <a:lnTo>
                    <a:pt x="166" y="76"/>
                  </a:lnTo>
                  <a:lnTo>
                    <a:pt x="166" y="88"/>
                  </a:lnTo>
                  <a:lnTo>
                    <a:pt x="164" y="100"/>
                  </a:lnTo>
                  <a:lnTo>
                    <a:pt x="160" y="110"/>
                  </a:lnTo>
                  <a:lnTo>
                    <a:pt x="154" y="118"/>
                  </a:lnTo>
                  <a:lnTo>
                    <a:pt x="148" y="126"/>
                  </a:lnTo>
                  <a:lnTo>
                    <a:pt x="142" y="132"/>
                  </a:lnTo>
                  <a:lnTo>
                    <a:pt x="132" y="138"/>
                  </a:lnTo>
                  <a:lnTo>
                    <a:pt x="124" y="142"/>
                  </a:lnTo>
                  <a:lnTo>
                    <a:pt x="172" y="226"/>
                  </a:lnTo>
                  <a:lnTo>
                    <a:pt x="118" y="226"/>
                  </a:lnTo>
                  <a:lnTo>
                    <a:pt x="76" y="152"/>
                  </a:lnTo>
                  <a:lnTo>
                    <a:pt x="48" y="152"/>
                  </a:lnTo>
                  <a:lnTo>
                    <a:pt x="46" y="226"/>
                  </a:lnTo>
                  <a:lnTo>
                    <a:pt x="0" y="226"/>
                  </a:lnTo>
                  <a:lnTo>
                    <a:pt x="2" y="0"/>
                  </a:lnTo>
                  <a:close/>
                  <a:moveTo>
                    <a:pt x="82" y="110"/>
                  </a:moveTo>
                  <a:lnTo>
                    <a:pt x="82" y="110"/>
                  </a:lnTo>
                  <a:lnTo>
                    <a:pt x="90" y="110"/>
                  </a:lnTo>
                  <a:lnTo>
                    <a:pt x="98" y="108"/>
                  </a:lnTo>
                  <a:lnTo>
                    <a:pt x="104" y="106"/>
                  </a:lnTo>
                  <a:lnTo>
                    <a:pt x="110" y="102"/>
                  </a:lnTo>
                  <a:lnTo>
                    <a:pt x="114" y="96"/>
                  </a:lnTo>
                  <a:lnTo>
                    <a:pt x="116" y="90"/>
                  </a:lnTo>
                  <a:lnTo>
                    <a:pt x="118" y="84"/>
                  </a:lnTo>
                  <a:lnTo>
                    <a:pt x="120" y="76"/>
                  </a:lnTo>
                  <a:lnTo>
                    <a:pt x="120" y="76"/>
                  </a:lnTo>
                  <a:lnTo>
                    <a:pt x="120" y="76"/>
                  </a:lnTo>
                  <a:lnTo>
                    <a:pt x="118" y="68"/>
                  </a:lnTo>
                  <a:lnTo>
                    <a:pt x="116" y="62"/>
                  </a:lnTo>
                  <a:lnTo>
                    <a:pt x="114" y="56"/>
                  </a:lnTo>
                  <a:lnTo>
                    <a:pt x="110" y="52"/>
                  </a:lnTo>
                  <a:lnTo>
                    <a:pt x="104" y="48"/>
                  </a:lnTo>
                  <a:lnTo>
                    <a:pt x="98" y="44"/>
                  </a:lnTo>
                  <a:lnTo>
                    <a:pt x="82" y="42"/>
                  </a:lnTo>
                  <a:lnTo>
                    <a:pt x="48" y="42"/>
                  </a:lnTo>
                  <a:lnTo>
                    <a:pt x="48" y="110"/>
                  </a:lnTo>
                  <a:lnTo>
                    <a:pt x="82"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7" name="Freeform 14"/>
            <p:cNvSpPr>
              <a:spLocks/>
            </p:cNvSpPr>
            <p:nvPr/>
          </p:nvSpPr>
          <p:spPr bwMode="auto">
            <a:xfrm>
              <a:off x="5842009" y="4146548"/>
              <a:ext cx="276224" cy="368302"/>
            </a:xfrm>
            <a:custGeom>
              <a:avLst/>
              <a:gdLst/>
              <a:ahLst/>
              <a:cxnLst>
                <a:cxn ang="0">
                  <a:pos x="0" y="114"/>
                </a:cxn>
                <a:cxn ang="0">
                  <a:pos x="2" y="90"/>
                </a:cxn>
                <a:cxn ang="0">
                  <a:pos x="16" y="48"/>
                </a:cxn>
                <a:cxn ang="0">
                  <a:pos x="44" y="18"/>
                </a:cxn>
                <a:cxn ang="0">
                  <a:pos x="80" y="2"/>
                </a:cxn>
                <a:cxn ang="0">
                  <a:pos x="102" y="0"/>
                </a:cxn>
                <a:cxn ang="0">
                  <a:pos x="144" y="8"/>
                </a:cxn>
                <a:cxn ang="0">
                  <a:pos x="174" y="30"/>
                </a:cxn>
                <a:cxn ang="0">
                  <a:pos x="146" y="66"/>
                </a:cxn>
                <a:cxn ang="0">
                  <a:pos x="126" y="50"/>
                </a:cxn>
                <a:cxn ang="0">
                  <a:pos x="100" y="44"/>
                </a:cxn>
                <a:cxn ang="0">
                  <a:pos x="90" y="44"/>
                </a:cxn>
                <a:cxn ang="0">
                  <a:pos x="70" y="54"/>
                </a:cxn>
                <a:cxn ang="0">
                  <a:pos x="56" y="72"/>
                </a:cxn>
                <a:cxn ang="0">
                  <a:pos x="48" y="100"/>
                </a:cxn>
                <a:cxn ang="0">
                  <a:pos x="48" y="116"/>
                </a:cxn>
                <a:cxn ang="0">
                  <a:pos x="48" y="132"/>
                </a:cxn>
                <a:cxn ang="0">
                  <a:pos x="56" y="158"/>
                </a:cxn>
                <a:cxn ang="0">
                  <a:pos x="70" y="178"/>
                </a:cxn>
                <a:cxn ang="0">
                  <a:pos x="90" y="188"/>
                </a:cxn>
                <a:cxn ang="0">
                  <a:pos x="100" y="188"/>
                </a:cxn>
                <a:cxn ang="0">
                  <a:pos x="124" y="182"/>
                </a:cxn>
                <a:cxn ang="0">
                  <a:pos x="146" y="166"/>
                </a:cxn>
                <a:cxn ang="0">
                  <a:pos x="174" y="198"/>
                </a:cxn>
                <a:cxn ang="0">
                  <a:pos x="142" y="224"/>
                </a:cxn>
                <a:cxn ang="0">
                  <a:pos x="122" y="230"/>
                </a:cxn>
                <a:cxn ang="0">
                  <a:pos x="98" y="232"/>
                </a:cxn>
                <a:cxn ang="0">
                  <a:pos x="76" y="230"/>
                </a:cxn>
                <a:cxn ang="0">
                  <a:pos x="40" y="214"/>
                </a:cxn>
                <a:cxn ang="0">
                  <a:pos x="14" y="184"/>
                </a:cxn>
                <a:cxn ang="0">
                  <a:pos x="0" y="142"/>
                </a:cxn>
                <a:cxn ang="0">
                  <a:pos x="0" y="116"/>
                </a:cxn>
              </a:cxnLst>
              <a:rect l="0" t="0" r="r" b="b"/>
              <a:pathLst>
                <a:path w="174" h="232">
                  <a:moveTo>
                    <a:pt x="0" y="116"/>
                  </a:moveTo>
                  <a:lnTo>
                    <a:pt x="0" y="114"/>
                  </a:lnTo>
                  <a:lnTo>
                    <a:pt x="0" y="114"/>
                  </a:lnTo>
                  <a:lnTo>
                    <a:pt x="2" y="90"/>
                  </a:lnTo>
                  <a:lnTo>
                    <a:pt x="8" y="68"/>
                  </a:lnTo>
                  <a:lnTo>
                    <a:pt x="16" y="48"/>
                  </a:lnTo>
                  <a:lnTo>
                    <a:pt x="28" y="30"/>
                  </a:lnTo>
                  <a:lnTo>
                    <a:pt x="44" y="18"/>
                  </a:lnTo>
                  <a:lnTo>
                    <a:pt x="62" y="8"/>
                  </a:lnTo>
                  <a:lnTo>
                    <a:pt x="80" y="2"/>
                  </a:lnTo>
                  <a:lnTo>
                    <a:pt x="102" y="0"/>
                  </a:lnTo>
                  <a:lnTo>
                    <a:pt x="102" y="0"/>
                  </a:lnTo>
                  <a:lnTo>
                    <a:pt x="126" y="2"/>
                  </a:lnTo>
                  <a:lnTo>
                    <a:pt x="144" y="8"/>
                  </a:lnTo>
                  <a:lnTo>
                    <a:pt x="162" y="18"/>
                  </a:lnTo>
                  <a:lnTo>
                    <a:pt x="174" y="30"/>
                  </a:lnTo>
                  <a:lnTo>
                    <a:pt x="146" y="66"/>
                  </a:lnTo>
                  <a:lnTo>
                    <a:pt x="146" y="66"/>
                  </a:lnTo>
                  <a:lnTo>
                    <a:pt x="136" y="56"/>
                  </a:lnTo>
                  <a:lnTo>
                    <a:pt x="126" y="50"/>
                  </a:lnTo>
                  <a:lnTo>
                    <a:pt x="114" y="44"/>
                  </a:lnTo>
                  <a:lnTo>
                    <a:pt x="100" y="44"/>
                  </a:lnTo>
                  <a:lnTo>
                    <a:pt x="100" y="44"/>
                  </a:lnTo>
                  <a:lnTo>
                    <a:pt x="90" y="44"/>
                  </a:lnTo>
                  <a:lnTo>
                    <a:pt x="80" y="48"/>
                  </a:lnTo>
                  <a:lnTo>
                    <a:pt x="70" y="54"/>
                  </a:lnTo>
                  <a:lnTo>
                    <a:pt x="62" y="62"/>
                  </a:lnTo>
                  <a:lnTo>
                    <a:pt x="56" y="72"/>
                  </a:lnTo>
                  <a:lnTo>
                    <a:pt x="52" y="86"/>
                  </a:lnTo>
                  <a:lnTo>
                    <a:pt x="48" y="100"/>
                  </a:lnTo>
                  <a:lnTo>
                    <a:pt x="48" y="114"/>
                  </a:lnTo>
                  <a:lnTo>
                    <a:pt x="48" y="116"/>
                  </a:lnTo>
                  <a:lnTo>
                    <a:pt x="48" y="116"/>
                  </a:lnTo>
                  <a:lnTo>
                    <a:pt x="48" y="132"/>
                  </a:lnTo>
                  <a:lnTo>
                    <a:pt x="52" y="146"/>
                  </a:lnTo>
                  <a:lnTo>
                    <a:pt x="56" y="158"/>
                  </a:lnTo>
                  <a:lnTo>
                    <a:pt x="62" y="168"/>
                  </a:lnTo>
                  <a:lnTo>
                    <a:pt x="70" y="178"/>
                  </a:lnTo>
                  <a:lnTo>
                    <a:pt x="80" y="184"/>
                  </a:lnTo>
                  <a:lnTo>
                    <a:pt x="90" y="188"/>
                  </a:lnTo>
                  <a:lnTo>
                    <a:pt x="100" y="188"/>
                  </a:lnTo>
                  <a:lnTo>
                    <a:pt x="100" y="188"/>
                  </a:lnTo>
                  <a:lnTo>
                    <a:pt x="112" y="188"/>
                  </a:lnTo>
                  <a:lnTo>
                    <a:pt x="124" y="182"/>
                  </a:lnTo>
                  <a:lnTo>
                    <a:pt x="136" y="176"/>
                  </a:lnTo>
                  <a:lnTo>
                    <a:pt x="146" y="166"/>
                  </a:lnTo>
                  <a:lnTo>
                    <a:pt x="174" y="198"/>
                  </a:lnTo>
                  <a:lnTo>
                    <a:pt x="174" y="198"/>
                  </a:lnTo>
                  <a:lnTo>
                    <a:pt x="158" y="212"/>
                  </a:lnTo>
                  <a:lnTo>
                    <a:pt x="142" y="224"/>
                  </a:lnTo>
                  <a:lnTo>
                    <a:pt x="132" y="228"/>
                  </a:lnTo>
                  <a:lnTo>
                    <a:pt x="122" y="230"/>
                  </a:lnTo>
                  <a:lnTo>
                    <a:pt x="110" y="232"/>
                  </a:lnTo>
                  <a:lnTo>
                    <a:pt x="98" y="232"/>
                  </a:lnTo>
                  <a:lnTo>
                    <a:pt x="98" y="232"/>
                  </a:lnTo>
                  <a:lnTo>
                    <a:pt x="76" y="230"/>
                  </a:lnTo>
                  <a:lnTo>
                    <a:pt x="58" y="224"/>
                  </a:lnTo>
                  <a:lnTo>
                    <a:pt x="40" y="214"/>
                  </a:lnTo>
                  <a:lnTo>
                    <a:pt x="26" y="200"/>
                  </a:lnTo>
                  <a:lnTo>
                    <a:pt x="14" y="184"/>
                  </a:lnTo>
                  <a:lnTo>
                    <a:pt x="6" y="164"/>
                  </a:lnTo>
                  <a:lnTo>
                    <a:pt x="0" y="142"/>
                  </a:lnTo>
                  <a:lnTo>
                    <a:pt x="0" y="116"/>
                  </a:lnTo>
                  <a:lnTo>
                    <a:pt x="0"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68" name="Freeform 15"/>
            <p:cNvSpPr>
              <a:spLocks/>
            </p:cNvSpPr>
            <p:nvPr/>
          </p:nvSpPr>
          <p:spPr bwMode="auto">
            <a:xfrm>
              <a:off x="6410326" y="4152902"/>
              <a:ext cx="269877" cy="361952"/>
            </a:xfrm>
            <a:custGeom>
              <a:avLst/>
              <a:gdLst/>
              <a:ahLst/>
              <a:cxnLst>
                <a:cxn ang="0">
                  <a:pos x="2" y="0"/>
                </a:cxn>
                <a:cxn ang="0">
                  <a:pos x="48" y="2"/>
                </a:cxn>
                <a:cxn ang="0">
                  <a:pos x="48" y="92"/>
                </a:cxn>
                <a:cxn ang="0">
                  <a:pos x="122" y="92"/>
                </a:cxn>
                <a:cxn ang="0">
                  <a:pos x="122" y="2"/>
                </a:cxn>
                <a:cxn ang="0">
                  <a:pos x="170" y="2"/>
                </a:cxn>
                <a:cxn ang="0">
                  <a:pos x="168" y="228"/>
                </a:cxn>
                <a:cxn ang="0">
                  <a:pos x="120" y="228"/>
                </a:cxn>
                <a:cxn ang="0">
                  <a:pos x="122" y="136"/>
                </a:cxn>
                <a:cxn ang="0">
                  <a:pos x="48" y="136"/>
                </a:cxn>
                <a:cxn ang="0">
                  <a:pos x="46" y="228"/>
                </a:cxn>
                <a:cxn ang="0">
                  <a:pos x="0" y="226"/>
                </a:cxn>
                <a:cxn ang="0">
                  <a:pos x="2" y="0"/>
                </a:cxn>
              </a:cxnLst>
              <a:rect l="0" t="0" r="r" b="b"/>
              <a:pathLst>
                <a:path w="170" h="228">
                  <a:moveTo>
                    <a:pt x="2" y="0"/>
                  </a:moveTo>
                  <a:lnTo>
                    <a:pt x="48" y="2"/>
                  </a:lnTo>
                  <a:lnTo>
                    <a:pt x="48" y="92"/>
                  </a:lnTo>
                  <a:lnTo>
                    <a:pt x="122" y="92"/>
                  </a:lnTo>
                  <a:lnTo>
                    <a:pt x="122" y="2"/>
                  </a:lnTo>
                  <a:lnTo>
                    <a:pt x="170" y="2"/>
                  </a:lnTo>
                  <a:lnTo>
                    <a:pt x="168" y="228"/>
                  </a:lnTo>
                  <a:lnTo>
                    <a:pt x="120" y="228"/>
                  </a:lnTo>
                  <a:lnTo>
                    <a:pt x="122" y="136"/>
                  </a:lnTo>
                  <a:lnTo>
                    <a:pt x="48" y="136"/>
                  </a:lnTo>
                  <a:lnTo>
                    <a:pt x="46" y="228"/>
                  </a:lnTo>
                  <a:lnTo>
                    <a:pt x="0" y="226"/>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grpSp>
    </p:spTree>
    <p:extLst>
      <p:ext uri="{BB962C8B-B14F-4D97-AF65-F5344CB8AC3E}">
        <p14:creationId xmlns:p14="http://schemas.microsoft.com/office/powerpoint/2010/main" val="31185274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a:defRPr/>
            </a:lvl1pPr>
          </a:lstStyle>
          <a:p>
            <a:pPr fontAlgn="base">
              <a:spcBef>
                <a:spcPct val="0"/>
              </a:spcBef>
              <a:spcAft>
                <a:spcPct val="0"/>
              </a:spcAft>
              <a:defRPr/>
            </a:pPr>
            <a:endParaRPr lang="en-US" sz="1800" dirty="0">
              <a:solidFill>
                <a:srgbClr val="505050"/>
              </a:solidFill>
              <a:latin typeface="Arial Narrow"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6"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10E547E4-CE22-45AA-AE4B-4A73B5C32E95}"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425663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a:defRPr/>
            </a:lvl1pPr>
          </a:lstStyle>
          <a:p>
            <a:pPr fontAlgn="base">
              <a:spcBef>
                <a:spcPct val="0"/>
              </a:spcBef>
              <a:spcAft>
                <a:spcPct val="0"/>
              </a:spcAft>
              <a:defRPr/>
            </a:pPr>
            <a:endParaRPr lang="en-US" sz="1800" dirty="0">
              <a:solidFill>
                <a:srgbClr val="505050"/>
              </a:solidFill>
              <a:latin typeface="Arial Narrow"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6"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C2C40027-64B1-484D-B7AE-EA10E3DF2D1C}"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252425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11"/>
          <p:cNvSpPr>
            <a:spLocks noGrp="1"/>
          </p:cNvSpPr>
          <p:nvPr>
            <p:ph type="body" sz="quarter" idx="10"/>
          </p:nvPr>
        </p:nvSpPr>
        <p:spPr>
          <a:xfrm>
            <a:off x="1143000" y="6324600"/>
            <a:ext cx="5791200" cy="533400"/>
          </a:xfrm>
        </p:spPr>
        <p:txBody>
          <a:bodyPr anchor="b" anchorCtr="0">
            <a:normAutofit/>
          </a:bodyPr>
          <a:lstStyle>
            <a:lvl1pPr marL="255979" indent="-255979">
              <a:buNone/>
              <a:defRPr kumimoji="0" lang="en-US" sz="525" b="0" i="0" u="none" strike="noStrike" kern="1200" cap="none" spc="0" normalizeH="0" baseline="0" noProof="0" dirty="0" smtClean="0">
                <a:ln>
                  <a:noFill/>
                </a:ln>
                <a:solidFill>
                  <a:schemeClr val="tx1">
                    <a:lumMod val="75000"/>
                    <a:lumOff val="25000"/>
                  </a:schemeClr>
                </a:solidFill>
                <a:effectLst/>
                <a:uLnTx/>
                <a:uFillTx/>
                <a:latin typeface="Century Gothic" pitchFamily="34" charset="0"/>
                <a:ea typeface="+mn-ea"/>
                <a:cs typeface="+mn-cs"/>
              </a:defRPr>
            </a:lvl1pPr>
          </a:lstStyle>
          <a:p>
            <a:pPr marL="0" marR="0" lvl="0" indent="0" algn="l" defTabSz="685783"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edit Master text styles</a:t>
            </a:r>
            <a:endParaRPr lang="en-US" dirty="0"/>
          </a:p>
        </p:txBody>
      </p:sp>
      <p:sp>
        <p:nvSpPr>
          <p:cNvPr id="4" name="Slide Number Placeholder 5"/>
          <p:cNvSpPr>
            <a:spLocks noGrp="1"/>
          </p:cNvSpPr>
          <p:nvPr>
            <p:ph type="sldNum" sz="quarter" idx="4"/>
          </p:nvPr>
        </p:nvSpPr>
        <p:spPr>
          <a:xfrm>
            <a:off x="8309610" y="6458804"/>
            <a:ext cx="731520" cy="365125"/>
          </a:xfrm>
          <a:prstGeom prst="rect">
            <a:avLst/>
          </a:prstGeom>
        </p:spPr>
        <p:txBody>
          <a:bodyPr vert="horz" lIns="91440" tIns="45720" rIns="91440" bIns="45720" rtlCol="0" anchor="ctr"/>
          <a:lstStyle>
            <a:lvl1pPr algn="r" eaLnBrk="0" hangingPunct="0">
              <a:defRPr sz="900">
                <a:solidFill>
                  <a:schemeClr val="tx1">
                    <a:tint val="75000"/>
                  </a:schemeClr>
                </a:solidFill>
              </a:defRPr>
            </a:lvl1pPr>
          </a:lstStyle>
          <a:p>
            <a:pPr>
              <a:defRPr/>
            </a:pPr>
            <a:fld id="{F4084BD3-64D6-4602-8AEF-770640A4193F}"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22864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143000" y="1295405"/>
            <a:ext cx="7434264" cy="4297363"/>
          </a:xfrm>
        </p:spPr>
        <p:txBody>
          <a:bodyPr/>
          <a:lstStyle>
            <a:lvl1pPr marL="172637" indent="-172637">
              <a:spcBef>
                <a:spcPts val="900"/>
              </a:spcBef>
              <a:defRPr/>
            </a:lvl1pPr>
            <a:lvl2pPr marL="385754" indent="-129776">
              <a:spcBef>
                <a:spcPts val="450"/>
              </a:spcBef>
              <a:defRPr/>
            </a:lvl2pPr>
            <a:lvl3pPr marL="598870" indent="-126203">
              <a:spcBef>
                <a:spcPts val="450"/>
              </a:spcBef>
              <a:buFont typeface="Arial" pitchFamily="34" charset="0"/>
              <a:buChar char="−"/>
              <a:defRPr/>
            </a:lvl3pPr>
            <a:lvl4pPr marL="811986" indent="-123822">
              <a:spcBef>
                <a:spcPts val="450"/>
              </a:spcBef>
              <a:defRPr/>
            </a:lvl4pPr>
            <a:lvl5pPr marL="985814" indent="-126203">
              <a:spcBef>
                <a:spcPts val="45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0"/>
          </p:nvPr>
        </p:nvSpPr>
        <p:spPr>
          <a:xfrm>
            <a:off x="1143000" y="6324600"/>
            <a:ext cx="5791200" cy="533400"/>
          </a:xfrm>
        </p:spPr>
        <p:txBody>
          <a:bodyPr anchor="b" anchorCtr="0">
            <a:normAutofit/>
          </a:bodyPr>
          <a:lstStyle>
            <a:lvl1pPr marL="255979" indent="-255979">
              <a:buNone/>
              <a:defRPr kumimoji="0" lang="en-US" sz="525" b="0" i="0" u="none" strike="noStrike" kern="1200" cap="none" spc="0" normalizeH="0" baseline="0" noProof="0" dirty="0" smtClean="0">
                <a:ln>
                  <a:noFill/>
                </a:ln>
                <a:solidFill>
                  <a:schemeClr val="tx1">
                    <a:lumMod val="75000"/>
                    <a:lumOff val="25000"/>
                  </a:schemeClr>
                </a:solidFill>
                <a:effectLst/>
                <a:uLnTx/>
                <a:uFillTx/>
                <a:latin typeface="Century Gothic" pitchFamily="34" charset="0"/>
                <a:ea typeface="+mn-ea"/>
                <a:cs typeface="+mn-cs"/>
              </a:defRPr>
            </a:lvl1pPr>
          </a:lstStyle>
          <a:p>
            <a:pPr marL="0" marR="0" lvl="0" indent="0" algn="l" defTabSz="685783"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edit Master text styles</a:t>
            </a:r>
            <a:endParaRPr lang="en-US" dirty="0"/>
          </a:p>
        </p:txBody>
      </p:sp>
      <p:sp>
        <p:nvSpPr>
          <p:cNvPr id="5" name="Slide Number Placeholder 5"/>
          <p:cNvSpPr>
            <a:spLocks noGrp="1"/>
          </p:cNvSpPr>
          <p:nvPr>
            <p:ph type="sldNum" sz="quarter" idx="4"/>
          </p:nvPr>
        </p:nvSpPr>
        <p:spPr>
          <a:xfrm>
            <a:off x="8309610" y="6458804"/>
            <a:ext cx="731520" cy="365125"/>
          </a:xfrm>
          <a:prstGeom prst="rect">
            <a:avLst/>
          </a:prstGeom>
        </p:spPr>
        <p:txBody>
          <a:bodyPr vert="horz" lIns="91440" tIns="45720" rIns="91440" bIns="45720" rtlCol="0" anchor="ctr"/>
          <a:lstStyle>
            <a:lvl1pPr algn="r" eaLnBrk="0" hangingPunct="0">
              <a:defRPr sz="900">
                <a:solidFill>
                  <a:schemeClr val="tx1">
                    <a:tint val="75000"/>
                  </a:schemeClr>
                </a:solidFill>
              </a:defRPr>
            </a:lvl1pPr>
          </a:lstStyle>
          <a:p>
            <a:pPr>
              <a:defRPr/>
            </a:pPr>
            <a:fld id="{F4084BD3-64D6-4602-8AEF-770640A4193F}"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9176911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550046" y="6406361"/>
            <a:ext cx="516757" cy="365125"/>
          </a:xfrm>
          <a:prstGeom prst="rect">
            <a:avLst/>
          </a:prstGeom>
        </p:spPr>
        <p:txBody>
          <a:bodyPr/>
          <a:lstStyle/>
          <a:p>
            <a:pPr fontAlgn="base">
              <a:spcBef>
                <a:spcPct val="0"/>
              </a:spcBef>
              <a:spcAft>
                <a:spcPct val="0"/>
              </a:spcAft>
            </a:pPr>
            <a:endParaRPr lang="en-US" sz="1800" dirty="0">
              <a:solidFill>
                <a:prstClr val="black"/>
              </a:solidFill>
              <a:latin typeface="Arial Narrow" pitchFamily="34" charset="0"/>
            </a:endParaRPr>
          </a:p>
        </p:txBody>
      </p:sp>
      <p:sp>
        <p:nvSpPr>
          <p:cNvPr id="3" name="Slide Number Placeholder 5"/>
          <p:cNvSpPr>
            <a:spLocks noGrp="1"/>
          </p:cNvSpPr>
          <p:nvPr>
            <p:ph type="sldNum" sz="quarter" idx="4"/>
          </p:nvPr>
        </p:nvSpPr>
        <p:spPr>
          <a:xfrm>
            <a:off x="8309610" y="6458804"/>
            <a:ext cx="731520" cy="365125"/>
          </a:xfrm>
          <a:prstGeom prst="rect">
            <a:avLst/>
          </a:prstGeom>
        </p:spPr>
        <p:txBody>
          <a:bodyPr vert="horz" lIns="91440" tIns="45720" rIns="91440" bIns="45720" rtlCol="0" anchor="ctr"/>
          <a:lstStyle>
            <a:lvl1pPr algn="r" eaLnBrk="0" hangingPunct="0">
              <a:defRPr sz="900">
                <a:solidFill>
                  <a:schemeClr val="tx1">
                    <a:tint val="75000"/>
                  </a:schemeClr>
                </a:solidFill>
              </a:defRPr>
            </a:lvl1pPr>
          </a:lstStyle>
          <a:p>
            <a:pPr>
              <a:defRPr/>
            </a:pPr>
            <a:fld id="{F4084BD3-64D6-4602-8AEF-770640A4193F}"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39343826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2531"/>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013"/>
            </a:lvl1pPr>
            <a:lvl2pPr marL="192876" indent="0" algn="ctr">
              <a:buNone/>
              <a:defRPr sz="844"/>
            </a:lvl2pPr>
            <a:lvl3pPr marL="385754" indent="0" algn="ctr">
              <a:buNone/>
              <a:defRPr sz="760"/>
            </a:lvl3pPr>
            <a:lvl4pPr marL="578630" indent="0" algn="ctr">
              <a:buNone/>
              <a:defRPr sz="675"/>
            </a:lvl4pPr>
            <a:lvl5pPr marL="771506" indent="0" algn="ctr">
              <a:buNone/>
              <a:defRPr sz="675"/>
            </a:lvl5pPr>
            <a:lvl6pPr marL="964382" indent="0" algn="ctr">
              <a:buNone/>
              <a:defRPr sz="675"/>
            </a:lvl6pPr>
            <a:lvl7pPr marL="1157259" indent="0" algn="ctr">
              <a:buNone/>
              <a:defRPr sz="675"/>
            </a:lvl7pPr>
            <a:lvl8pPr marL="1350135" indent="0" algn="ctr">
              <a:buNone/>
              <a:defRPr sz="675"/>
            </a:lvl8pPr>
            <a:lvl9pPr marL="1543012" indent="0" algn="ctr">
              <a:buNone/>
              <a:defRPr sz="675"/>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60"/>
            <a:ext cx="2057400" cy="365125"/>
          </a:xfrm>
          <a:prstGeom prst="rect">
            <a:avLst/>
          </a:prstGeom>
        </p:spPr>
        <p:txBody>
          <a:bodyPr/>
          <a:lstStyle>
            <a:lvl1pPr>
              <a:defRPr>
                <a:ea typeface="ヒラギノ角ゴ Pro W3" pitchFamily="-16" charset="-128"/>
              </a:defRPr>
            </a:lvl1pPr>
          </a:lstStyle>
          <a:p>
            <a:pPr fontAlgn="base">
              <a:spcBef>
                <a:spcPct val="0"/>
              </a:spcBef>
              <a:spcAft>
                <a:spcPct val="0"/>
              </a:spcAft>
              <a:defRPr/>
            </a:pPr>
            <a:endParaRPr lang="en-US" dirty="0">
              <a:solidFill>
                <a:prstClr val="black"/>
              </a:solidFill>
              <a:latin typeface="Arial Narrow" pitchFamily="34" charset="0"/>
            </a:endParaRPr>
          </a:p>
        </p:txBody>
      </p:sp>
      <p:sp>
        <p:nvSpPr>
          <p:cNvPr id="5" name="Footer Placeholder 4"/>
          <p:cNvSpPr>
            <a:spLocks noGrp="1"/>
          </p:cNvSpPr>
          <p:nvPr>
            <p:ph type="ftr" sz="quarter" idx="11"/>
          </p:nvPr>
        </p:nvSpPr>
        <p:spPr/>
        <p:txBody>
          <a:bodyPr/>
          <a:lstStyle>
            <a:lvl1pPr>
              <a:defRPr>
                <a:ea typeface="ヒラギノ角ゴ Pro W3" pitchFamily="-16" charset="-128"/>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309610" y="6458804"/>
            <a:ext cx="731520" cy="365125"/>
          </a:xfrm>
          <a:prstGeom prst="rect">
            <a:avLst/>
          </a:prstGeom>
        </p:spPr>
        <p:txBody>
          <a:bodyPr/>
          <a:lstStyle>
            <a:lvl1pPr>
              <a:defRPr>
                <a:ea typeface="ヒラギノ角ゴ Pro W3" pitchFamily="-16" charset="-128"/>
              </a:defRPr>
            </a:lvl1pPr>
          </a:lstStyle>
          <a:p>
            <a:pPr>
              <a:defRPr/>
            </a:pPr>
            <a:fld id="{E31E92DB-BFDD-4858-A906-C51C03CB1C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4452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43000" y="1295405"/>
            <a:ext cx="7434264" cy="4297363"/>
          </a:xfrm>
        </p:spPr>
        <p:txBody>
          <a:bodyPr/>
          <a:lstStyle>
            <a:lvl1pPr marL="172637" indent="-172637">
              <a:spcBef>
                <a:spcPts val="900"/>
              </a:spcBef>
              <a:defRPr/>
            </a:lvl1pPr>
            <a:lvl2pPr marL="385754" indent="-129776">
              <a:spcBef>
                <a:spcPts val="450"/>
              </a:spcBef>
              <a:defRPr/>
            </a:lvl2pPr>
            <a:lvl3pPr marL="598870" indent="-126203">
              <a:spcBef>
                <a:spcPts val="450"/>
              </a:spcBef>
              <a:buFont typeface="Arial" pitchFamily="34" charset="0"/>
              <a:buChar char="−"/>
              <a:defRPr/>
            </a:lvl3pPr>
            <a:lvl4pPr marL="811986" indent="-123822">
              <a:spcBef>
                <a:spcPts val="450"/>
              </a:spcBef>
              <a:defRPr/>
            </a:lvl4pPr>
            <a:lvl5pPr marL="985814" indent="-126203">
              <a:spcBef>
                <a:spcPts val="45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1143000" y="6324600"/>
            <a:ext cx="5791200" cy="533400"/>
          </a:xfrm>
        </p:spPr>
        <p:txBody>
          <a:bodyPr anchor="b" anchorCtr="0">
            <a:normAutofit/>
          </a:bodyPr>
          <a:lstStyle>
            <a:lvl1pPr marL="255979" indent="-255979">
              <a:buNone/>
              <a:defRPr kumimoji="0" lang="en-US" sz="525" b="0" i="0" u="none" strike="noStrike" kern="1200" cap="none" spc="0" normalizeH="0" baseline="0" noProof="0" dirty="0" smtClean="0">
                <a:ln>
                  <a:noFill/>
                </a:ln>
                <a:solidFill>
                  <a:schemeClr val="tx1">
                    <a:lumMod val="75000"/>
                    <a:lumOff val="25000"/>
                  </a:schemeClr>
                </a:solidFill>
                <a:effectLst/>
                <a:uLnTx/>
                <a:uFillTx/>
                <a:latin typeface="Century Gothic" pitchFamily="34" charset="0"/>
                <a:ea typeface="+mn-ea"/>
                <a:cs typeface="+mn-cs"/>
              </a:defRPr>
            </a:lvl1pPr>
          </a:lstStyle>
          <a:p>
            <a:pPr marL="0" marR="0" lvl="0" indent="0" algn="l" defTabSz="685783" rtl="0" eaLnBrk="1" fontAlgn="auto" latinLnBrk="0" hangingPunct="1">
              <a:lnSpc>
                <a:spcPct val="100000"/>
              </a:lnSpc>
              <a:spcBef>
                <a:spcPct val="20000"/>
              </a:spcBef>
              <a:spcAft>
                <a:spcPts val="0"/>
              </a:spcAft>
              <a:buClrTx/>
              <a:buSzTx/>
              <a:buFont typeface="Arial" pitchFamily="34" charset="0"/>
              <a:buNone/>
              <a:tabLst/>
              <a:defRPr/>
            </a:pPr>
            <a:r>
              <a:rPr lang="en-US" smtClean="0"/>
              <a:t>Click to edit Master text styles</a:t>
            </a:r>
          </a:p>
        </p:txBody>
      </p:sp>
      <p:sp>
        <p:nvSpPr>
          <p:cNvPr id="6" name="Slide Number Placeholder 5"/>
          <p:cNvSpPr>
            <a:spLocks noGrp="1"/>
          </p:cNvSpPr>
          <p:nvPr>
            <p:ph type="sldNum" sz="quarter" idx="4"/>
          </p:nvPr>
        </p:nvSpPr>
        <p:spPr>
          <a:xfrm>
            <a:off x="8309610" y="6458804"/>
            <a:ext cx="731520" cy="365125"/>
          </a:xfrm>
          <a:prstGeom prst="rect">
            <a:avLst/>
          </a:prstGeom>
        </p:spPr>
        <p:txBody>
          <a:bodyPr vert="horz" lIns="91440" tIns="45720" rIns="91440" bIns="45720" rtlCol="0" anchor="ctr"/>
          <a:lstStyle>
            <a:lvl1pPr algn="r" eaLnBrk="0" hangingPunct="0">
              <a:defRPr sz="900">
                <a:solidFill>
                  <a:schemeClr val="tx1">
                    <a:tint val="75000"/>
                  </a:schemeClr>
                </a:solidFill>
              </a:defRPr>
            </a:lvl1pPr>
          </a:lstStyle>
          <a:p>
            <a:pPr>
              <a:defRPr/>
            </a:pPr>
            <a:fld id="{F4084BD3-64D6-4602-8AEF-770640A4193F}"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210597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8BF0E7-767F-4231-9B0F-AB43A8032A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204297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8BF0E7-767F-4231-9B0F-AB43A8032A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3055397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8BF0E7-767F-4231-9B0F-AB43A8032A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372365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6" name="Slide Number Placeholder 5"/>
          <p:cNvSpPr>
            <a:spLocks noGrp="1"/>
          </p:cNvSpPr>
          <p:nvPr>
            <p:ph type="sldNum" sz="quarter" idx="12"/>
          </p:nvPr>
        </p:nvSpPr>
        <p:spPr>
          <a:xfrm>
            <a:off x="8309610" y="6458804"/>
            <a:ext cx="731520" cy="365125"/>
          </a:xfrm>
          <a:prstGeom prst="rect">
            <a:avLst/>
          </a:prstGeom>
        </p:spPr>
        <p:txBody>
          <a:bodyPr/>
          <a:lstStyle>
            <a:lvl1pPr>
              <a:defRPr sz="900"/>
            </a:lvl1pPr>
          </a:lstStyle>
          <a:p>
            <a:pPr>
              <a:defRPr/>
            </a:pPr>
            <a:fld id="{98FFE3C9-6825-4259-8C3C-E00249ED2001}" type="slidenum">
              <a:rPr lang="en-US" smtClean="0">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14946505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8BF0E7-767F-4231-9B0F-AB43A8032A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876452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8BF0E7-767F-4231-9B0F-AB43A8032A24}" type="datetimeFigureOut">
              <a:rPr lang="en-US" smtClean="0"/>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3002774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8BF0E7-767F-4231-9B0F-AB43A8032A24}" type="datetimeFigureOut">
              <a:rPr lang="en-US" smtClean="0"/>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1836278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BF0E7-767F-4231-9B0F-AB43A8032A24}" type="datetimeFigureOut">
              <a:rPr lang="en-US" smtClean="0"/>
              <a:t>9/30/2016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172616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F0E7-767F-4231-9B0F-AB43A8032A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1686497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F0E7-767F-4231-9B0F-AB43A8032A24}"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3185498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8BF0E7-767F-4231-9B0F-AB43A8032A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2602560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8BF0E7-767F-4231-9B0F-AB43A8032A24}"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35FCF-ABDC-4A08-8E60-113E053DB7D9}" type="slidenum">
              <a:rPr lang="en-US" smtClean="0"/>
              <a:t>‹#›</a:t>
            </a:fld>
            <a:endParaRPr lang="en-US"/>
          </a:p>
        </p:txBody>
      </p:sp>
    </p:spTree>
    <p:extLst>
      <p:ext uri="{BB962C8B-B14F-4D97-AF65-F5344CB8AC3E}">
        <p14:creationId xmlns:p14="http://schemas.microsoft.com/office/powerpoint/2010/main" val="396628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2" name="Freeform 11"/>
          <p:cNvSpPr>
            <a:spLocks/>
          </p:cNvSpPr>
          <p:nvPr userDrawn="1"/>
        </p:nvSpPr>
        <p:spPr bwMode="auto">
          <a:xfrm>
            <a:off x="468630" y="1534002"/>
            <a:ext cx="8206740" cy="4180998"/>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13" name="Title 1"/>
          <p:cNvSpPr>
            <a:spLocks noGrp="1"/>
          </p:cNvSpPr>
          <p:nvPr>
            <p:ph type="ctrTitle"/>
          </p:nvPr>
        </p:nvSpPr>
        <p:spPr>
          <a:xfrm>
            <a:off x="1180706" y="1867067"/>
            <a:ext cx="6782589" cy="3379304"/>
          </a:xfrm>
          <a:effectLst>
            <a:outerShdw blurRad="50800" dist="38100" dir="2700000" algn="tl" rotWithShape="0">
              <a:prstClr val="black">
                <a:alpha val="15000"/>
              </a:prstClr>
            </a:outerShdw>
          </a:effectLst>
        </p:spPr>
        <p:txBody>
          <a:bodyPr anchor="ctr"/>
          <a:lstStyle>
            <a:lvl1pPr algn="ctr">
              <a:defRPr sz="2100" i="0">
                <a:solidFill>
                  <a:schemeClr val="tx2"/>
                </a:solidFill>
                <a:latin typeface="+mj-lt"/>
              </a:defRPr>
            </a:lvl1pPr>
          </a:lstStyle>
          <a:p>
            <a:r>
              <a:rPr lang="en-US" dirty="0" smtClean="0"/>
              <a:t>Click to edit Master title style</a:t>
            </a:r>
            <a:endParaRPr lang="en-US" dirty="0"/>
          </a:p>
        </p:txBody>
      </p:sp>
      <p:pic>
        <p:nvPicPr>
          <p:cNvPr id="14" name="Picture 2" descr="CB_DomWrappers_CChip"/>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18538" b="59008" l="10000" r="36000"/>
                    </a14:imgEffect>
                  </a14:imgLayer>
                </a14:imgProps>
              </a:ext>
              <a:ext uri="{28A0092B-C50C-407E-A947-70E740481C1C}">
                <a14:useLocalDpi xmlns:a14="http://schemas.microsoft.com/office/drawing/2010/main" val="0"/>
              </a:ext>
            </a:extLst>
          </a:blip>
          <a:srcRect l="4674" t="17186" r="58804" b="36084"/>
          <a:stretch/>
        </p:blipFill>
        <p:spPr bwMode="auto">
          <a:xfrm>
            <a:off x="7803033" y="1564510"/>
            <a:ext cx="802954" cy="196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7"/>
          <p:cNvSpPr>
            <a:spLocks/>
          </p:cNvSpPr>
          <p:nvPr userDrawn="1"/>
        </p:nvSpPr>
        <p:spPr bwMode="auto">
          <a:xfrm rot="151730">
            <a:off x="3086100" y="5563694"/>
            <a:ext cx="2400300" cy="423426"/>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chemeClr val="accent3">
              <a:alpha val="41961"/>
            </a:scheme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16" name="Freeform 7"/>
          <p:cNvSpPr>
            <a:spLocks/>
          </p:cNvSpPr>
          <p:nvPr userDrawn="1"/>
        </p:nvSpPr>
        <p:spPr bwMode="auto">
          <a:xfrm rot="160961">
            <a:off x="4103370" y="1431132"/>
            <a:ext cx="2400300" cy="423426"/>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chemeClr val="accent3">
              <a:alpha val="41961"/>
            </a:scheme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grpSp>
        <p:nvGrpSpPr>
          <p:cNvPr id="34" name="Group 33"/>
          <p:cNvGrpSpPr>
            <a:grpSpLocks/>
          </p:cNvGrpSpPr>
          <p:nvPr userDrawn="1"/>
        </p:nvGrpSpPr>
        <p:grpSpPr>
          <a:xfrm>
            <a:off x="702525" y="5233276"/>
            <a:ext cx="831778" cy="402862"/>
            <a:chOff x="2457454" y="2343153"/>
            <a:chExt cx="4229100" cy="2171701"/>
          </a:xfrm>
          <a:solidFill>
            <a:srgbClr val="747679">
              <a:lumMod val="50000"/>
            </a:srgbClr>
          </a:solidFill>
        </p:grpSpPr>
        <p:sp>
          <p:nvSpPr>
            <p:cNvPr id="35" name="Freeform 5"/>
            <p:cNvSpPr>
              <a:spLocks/>
            </p:cNvSpPr>
            <p:nvPr/>
          </p:nvSpPr>
          <p:spPr bwMode="auto">
            <a:xfrm>
              <a:off x="2457454" y="2343153"/>
              <a:ext cx="1212851" cy="1365251"/>
            </a:xfrm>
            <a:custGeom>
              <a:avLst/>
              <a:gdLst/>
              <a:ahLst/>
              <a:cxnLst>
                <a:cxn ang="0">
                  <a:pos x="422" y="860"/>
                </a:cxn>
                <a:cxn ang="0">
                  <a:pos x="334" y="850"/>
                </a:cxn>
                <a:cxn ang="0">
                  <a:pos x="254" y="826"/>
                </a:cxn>
                <a:cxn ang="0">
                  <a:pos x="182" y="786"/>
                </a:cxn>
                <a:cxn ang="0">
                  <a:pos x="118" y="734"/>
                </a:cxn>
                <a:cxn ang="0">
                  <a:pos x="68" y="670"/>
                </a:cxn>
                <a:cxn ang="0">
                  <a:pos x="30" y="596"/>
                </a:cxn>
                <a:cxn ang="0">
                  <a:pos x="8" y="516"/>
                </a:cxn>
                <a:cxn ang="0">
                  <a:pos x="0" y="428"/>
                </a:cxn>
                <a:cxn ang="0">
                  <a:pos x="0" y="426"/>
                </a:cxn>
                <a:cxn ang="0">
                  <a:pos x="8" y="340"/>
                </a:cxn>
                <a:cxn ang="0">
                  <a:pos x="32" y="260"/>
                </a:cxn>
                <a:cxn ang="0">
                  <a:pos x="72" y="188"/>
                </a:cxn>
                <a:cxn ang="0">
                  <a:pos x="124" y="124"/>
                </a:cxn>
                <a:cxn ang="0">
                  <a:pos x="186" y="72"/>
                </a:cxn>
                <a:cxn ang="0">
                  <a:pos x="260" y="32"/>
                </a:cxn>
                <a:cxn ang="0">
                  <a:pos x="344" y="8"/>
                </a:cxn>
                <a:cxn ang="0">
                  <a:pos x="436" y="0"/>
                </a:cxn>
                <a:cxn ang="0">
                  <a:pos x="466" y="0"/>
                </a:cxn>
                <a:cxn ang="0">
                  <a:pos x="518" y="6"/>
                </a:cxn>
                <a:cxn ang="0">
                  <a:pos x="566" y="16"/>
                </a:cxn>
                <a:cxn ang="0">
                  <a:pos x="610" y="28"/>
                </a:cxn>
                <a:cxn ang="0">
                  <a:pos x="668" y="56"/>
                </a:cxn>
                <a:cxn ang="0">
                  <a:pos x="734" y="104"/>
                </a:cxn>
                <a:cxn ang="0">
                  <a:pos x="646" y="264"/>
                </a:cxn>
                <a:cxn ang="0">
                  <a:pos x="622" y="244"/>
                </a:cxn>
                <a:cxn ang="0">
                  <a:pos x="572" y="208"/>
                </a:cxn>
                <a:cxn ang="0">
                  <a:pos x="520" y="184"/>
                </a:cxn>
                <a:cxn ang="0">
                  <a:pos x="464" y="170"/>
                </a:cxn>
                <a:cxn ang="0">
                  <a:pos x="434" y="168"/>
                </a:cxn>
                <a:cxn ang="0">
                  <a:pos x="384" y="174"/>
                </a:cxn>
                <a:cxn ang="0">
                  <a:pos x="338" y="188"/>
                </a:cxn>
                <a:cxn ang="0">
                  <a:pos x="296" y="212"/>
                </a:cxn>
                <a:cxn ang="0">
                  <a:pos x="260" y="244"/>
                </a:cxn>
                <a:cxn ang="0">
                  <a:pos x="232" y="282"/>
                </a:cxn>
                <a:cxn ang="0">
                  <a:pos x="210" y="326"/>
                </a:cxn>
                <a:cxn ang="0">
                  <a:pos x="196" y="374"/>
                </a:cxn>
                <a:cxn ang="0">
                  <a:pos x="192" y="426"/>
                </a:cxn>
                <a:cxn ang="0">
                  <a:pos x="192" y="428"/>
                </a:cxn>
                <a:cxn ang="0">
                  <a:pos x="196" y="480"/>
                </a:cxn>
                <a:cxn ang="0">
                  <a:pos x="208" y="530"/>
                </a:cxn>
                <a:cxn ang="0">
                  <a:pos x="228" y="574"/>
                </a:cxn>
                <a:cxn ang="0">
                  <a:pos x="256" y="612"/>
                </a:cxn>
                <a:cxn ang="0">
                  <a:pos x="292" y="644"/>
                </a:cxn>
                <a:cxn ang="0">
                  <a:pos x="332" y="670"/>
                </a:cxn>
                <a:cxn ang="0">
                  <a:pos x="378" y="686"/>
                </a:cxn>
                <a:cxn ang="0">
                  <a:pos x="430" y="692"/>
                </a:cxn>
                <a:cxn ang="0">
                  <a:pos x="464" y="690"/>
                </a:cxn>
                <a:cxn ang="0">
                  <a:pos x="524" y="676"/>
                </a:cxn>
                <a:cxn ang="0">
                  <a:pos x="576" y="652"/>
                </a:cxn>
                <a:cxn ang="0">
                  <a:pos x="624" y="616"/>
                </a:cxn>
                <a:cxn ang="0">
                  <a:pos x="764" y="714"/>
                </a:cxn>
                <a:cxn ang="0">
                  <a:pos x="732" y="746"/>
                </a:cxn>
                <a:cxn ang="0">
                  <a:pos x="660" y="800"/>
                </a:cxn>
                <a:cxn ang="0">
                  <a:pos x="622" y="822"/>
                </a:cxn>
                <a:cxn ang="0">
                  <a:pos x="578" y="838"/>
                </a:cxn>
                <a:cxn ang="0">
                  <a:pos x="532" y="850"/>
                </a:cxn>
                <a:cxn ang="0">
                  <a:pos x="480" y="858"/>
                </a:cxn>
                <a:cxn ang="0">
                  <a:pos x="422" y="860"/>
                </a:cxn>
              </a:cxnLst>
              <a:rect l="0" t="0" r="r" b="b"/>
              <a:pathLst>
                <a:path w="764" h="860">
                  <a:moveTo>
                    <a:pt x="422" y="860"/>
                  </a:moveTo>
                  <a:lnTo>
                    <a:pt x="422" y="860"/>
                  </a:lnTo>
                  <a:lnTo>
                    <a:pt x="378" y="858"/>
                  </a:lnTo>
                  <a:lnTo>
                    <a:pt x="334" y="850"/>
                  </a:lnTo>
                  <a:lnTo>
                    <a:pt x="292" y="840"/>
                  </a:lnTo>
                  <a:lnTo>
                    <a:pt x="254" y="826"/>
                  </a:lnTo>
                  <a:lnTo>
                    <a:pt x="216" y="806"/>
                  </a:lnTo>
                  <a:lnTo>
                    <a:pt x="182" y="786"/>
                  </a:lnTo>
                  <a:lnTo>
                    <a:pt x="148" y="760"/>
                  </a:lnTo>
                  <a:lnTo>
                    <a:pt x="118" y="734"/>
                  </a:lnTo>
                  <a:lnTo>
                    <a:pt x="92" y="702"/>
                  </a:lnTo>
                  <a:lnTo>
                    <a:pt x="68" y="670"/>
                  </a:lnTo>
                  <a:lnTo>
                    <a:pt x="48" y="634"/>
                  </a:lnTo>
                  <a:lnTo>
                    <a:pt x="30" y="596"/>
                  </a:lnTo>
                  <a:lnTo>
                    <a:pt x="18" y="558"/>
                  </a:lnTo>
                  <a:lnTo>
                    <a:pt x="8" y="516"/>
                  </a:lnTo>
                  <a:lnTo>
                    <a:pt x="2" y="474"/>
                  </a:lnTo>
                  <a:lnTo>
                    <a:pt x="0" y="428"/>
                  </a:lnTo>
                  <a:lnTo>
                    <a:pt x="0" y="426"/>
                  </a:lnTo>
                  <a:lnTo>
                    <a:pt x="0" y="426"/>
                  </a:lnTo>
                  <a:lnTo>
                    <a:pt x="2" y="382"/>
                  </a:lnTo>
                  <a:lnTo>
                    <a:pt x="8" y="340"/>
                  </a:lnTo>
                  <a:lnTo>
                    <a:pt x="18" y="300"/>
                  </a:lnTo>
                  <a:lnTo>
                    <a:pt x="32" y="260"/>
                  </a:lnTo>
                  <a:lnTo>
                    <a:pt x="50" y="222"/>
                  </a:lnTo>
                  <a:lnTo>
                    <a:pt x="72" y="188"/>
                  </a:lnTo>
                  <a:lnTo>
                    <a:pt x="96" y="154"/>
                  </a:lnTo>
                  <a:lnTo>
                    <a:pt x="124" y="124"/>
                  </a:lnTo>
                  <a:lnTo>
                    <a:pt x="154" y="96"/>
                  </a:lnTo>
                  <a:lnTo>
                    <a:pt x="186" y="72"/>
                  </a:lnTo>
                  <a:lnTo>
                    <a:pt x="222" y="50"/>
                  </a:lnTo>
                  <a:lnTo>
                    <a:pt x="260" y="32"/>
                  </a:lnTo>
                  <a:lnTo>
                    <a:pt x="302" y="18"/>
                  </a:lnTo>
                  <a:lnTo>
                    <a:pt x="344" y="8"/>
                  </a:lnTo>
                  <a:lnTo>
                    <a:pt x="390" y="2"/>
                  </a:lnTo>
                  <a:lnTo>
                    <a:pt x="436" y="0"/>
                  </a:lnTo>
                  <a:lnTo>
                    <a:pt x="436" y="0"/>
                  </a:lnTo>
                  <a:lnTo>
                    <a:pt x="466" y="0"/>
                  </a:lnTo>
                  <a:lnTo>
                    <a:pt x="492" y="2"/>
                  </a:lnTo>
                  <a:lnTo>
                    <a:pt x="518" y="6"/>
                  </a:lnTo>
                  <a:lnTo>
                    <a:pt x="542" y="10"/>
                  </a:lnTo>
                  <a:lnTo>
                    <a:pt x="566" y="16"/>
                  </a:lnTo>
                  <a:lnTo>
                    <a:pt x="588" y="22"/>
                  </a:lnTo>
                  <a:lnTo>
                    <a:pt x="610" y="28"/>
                  </a:lnTo>
                  <a:lnTo>
                    <a:pt x="630" y="36"/>
                  </a:lnTo>
                  <a:lnTo>
                    <a:pt x="668" y="56"/>
                  </a:lnTo>
                  <a:lnTo>
                    <a:pt x="702" y="78"/>
                  </a:lnTo>
                  <a:lnTo>
                    <a:pt x="734" y="104"/>
                  </a:lnTo>
                  <a:lnTo>
                    <a:pt x="764" y="130"/>
                  </a:lnTo>
                  <a:lnTo>
                    <a:pt x="646" y="264"/>
                  </a:lnTo>
                  <a:lnTo>
                    <a:pt x="646" y="264"/>
                  </a:lnTo>
                  <a:lnTo>
                    <a:pt x="622" y="244"/>
                  </a:lnTo>
                  <a:lnTo>
                    <a:pt x="598" y="224"/>
                  </a:lnTo>
                  <a:lnTo>
                    <a:pt x="572" y="208"/>
                  </a:lnTo>
                  <a:lnTo>
                    <a:pt x="548" y="194"/>
                  </a:lnTo>
                  <a:lnTo>
                    <a:pt x="520" y="184"/>
                  </a:lnTo>
                  <a:lnTo>
                    <a:pt x="494" y="176"/>
                  </a:lnTo>
                  <a:lnTo>
                    <a:pt x="464" y="170"/>
                  </a:lnTo>
                  <a:lnTo>
                    <a:pt x="434" y="168"/>
                  </a:lnTo>
                  <a:lnTo>
                    <a:pt x="434" y="168"/>
                  </a:lnTo>
                  <a:lnTo>
                    <a:pt x="408" y="170"/>
                  </a:lnTo>
                  <a:lnTo>
                    <a:pt x="384" y="174"/>
                  </a:lnTo>
                  <a:lnTo>
                    <a:pt x="360" y="180"/>
                  </a:lnTo>
                  <a:lnTo>
                    <a:pt x="338" y="188"/>
                  </a:lnTo>
                  <a:lnTo>
                    <a:pt x="316" y="198"/>
                  </a:lnTo>
                  <a:lnTo>
                    <a:pt x="296" y="212"/>
                  </a:lnTo>
                  <a:lnTo>
                    <a:pt x="278" y="226"/>
                  </a:lnTo>
                  <a:lnTo>
                    <a:pt x="260" y="244"/>
                  </a:lnTo>
                  <a:lnTo>
                    <a:pt x="246" y="262"/>
                  </a:lnTo>
                  <a:lnTo>
                    <a:pt x="232" y="282"/>
                  </a:lnTo>
                  <a:lnTo>
                    <a:pt x="220" y="302"/>
                  </a:lnTo>
                  <a:lnTo>
                    <a:pt x="210" y="326"/>
                  </a:lnTo>
                  <a:lnTo>
                    <a:pt x="202" y="348"/>
                  </a:lnTo>
                  <a:lnTo>
                    <a:pt x="196" y="374"/>
                  </a:lnTo>
                  <a:lnTo>
                    <a:pt x="192" y="400"/>
                  </a:lnTo>
                  <a:lnTo>
                    <a:pt x="192" y="426"/>
                  </a:lnTo>
                  <a:lnTo>
                    <a:pt x="192" y="428"/>
                  </a:lnTo>
                  <a:lnTo>
                    <a:pt x="192" y="428"/>
                  </a:lnTo>
                  <a:lnTo>
                    <a:pt x="192" y="454"/>
                  </a:lnTo>
                  <a:lnTo>
                    <a:pt x="196" y="480"/>
                  </a:lnTo>
                  <a:lnTo>
                    <a:pt x="200" y="506"/>
                  </a:lnTo>
                  <a:lnTo>
                    <a:pt x="208" y="530"/>
                  </a:lnTo>
                  <a:lnTo>
                    <a:pt x="218" y="552"/>
                  </a:lnTo>
                  <a:lnTo>
                    <a:pt x="228" y="574"/>
                  </a:lnTo>
                  <a:lnTo>
                    <a:pt x="242" y="594"/>
                  </a:lnTo>
                  <a:lnTo>
                    <a:pt x="256" y="612"/>
                  </a:lnTo>
                  <a:lnTo>
                    <a:pt x="274" y="630"/>
                  </a:lnTo>
                  <a:lnTo>
                    <a:pt x="292" y="644"/>
                  </a:lnTo>
                  <a:lnTo>
                    <a:pt x="312" y="658"/>
                  </a:lnTo>
                  <a:lnTo>
                    <a:pt x="332" y="670"/>
                  </a:lnTo>
                  <a:lnTo>
                    <a:pt x="356" y="678"/>
                  </a:lnTo>
                  <a:lnTo>
                    <a:pt x="378" y="686"/>
                  </a:lnTo>
                  <a:lnTo>
                    <a:pt x="404" y="690"/>
                  </a:lnTo>
                  <a:lnTo>
                    <a:pt x="430" y="692"/>
                  </a:lnTo>
                  <a:lnTo>
                    <a:pt x="430" y="692"/>
                  </a:lnTo>
                  <a:lnTo>
                    <a:pt x="464" y="690"/>
                  </a:lnTo>
                  <a:lnTo>
                    <a:pt x="496" y="684"/>
                  </a:lnTo>
                  <a:lnTo>
                    <a:pt x="524" y="676"/>
                  </a:lnTo>
                  <a:lnTo>
                    <a:pt x="550" y="666"/>
                  </a:lnTo>
                  <a:lnTo>
                    <a:pt x="576" y="652"/>
                  </a:lnTo>
                  <a:lnTo>
                    <a:pt x="600" y="636"/>
                  </a:lnTo>
                  <a:lnTo>
                    <a:pt x="624" y="616"/>
                  </a:lnTo>
                  <a:lnTo>
                    <a:pt x="650" y="596"/>
                  </a:lnTo>
                  <a:lnTo>
                    <a:pt x="764" y="714"/>
                  </a:lnTo>
                  <a:lnTo>
                    <a:pt x="764" y="714"/>
                  </a:lnTo>
                  <a:lnTo>
                    <a:pt x="732" y="746"/>
                  </a:lnTo>
                  <a:lnTo>
                    <a:pt x="698" y="776"/>
                  </a:lnTo>
                  <a:lnTo>
                    <a:pt x="660" y="800"/>
                  </a:lnTo>
                  <a:lnTo>
                    <a:pt x="642" y="812"/>
                  </a:lnTo>
                  <a:lnTo>
                    <a:pt x="622" y="822"/>
                  </a:lnTo>
                  <a:lnTo>
                    <a:pt x="600" y="830"/>
                  </a:lnTo>
                  <a:lnTo>
                    <a:pt x="578" y="838"/>
                  </a:lnTo>
                  <a:lnTo>
                    <a:pt x="556" y="844"/>
                  </a:lnTo>
                  <a:lnTo>
                    <a:pt x="532" y="850"/>
                  </a:lnTo>
                  <a:lnTo>
                    <a:pt x="506" y="854"/>
                  </a:lnTo>
                  <a:lnTo>
                    <a:pt x="480" y="858"/>
                  </a:lnTo>
                  <a:lnTo>
                    <a:pt x="452" y="860"/>
                  </a:lnTo>
                  <a:lnTo>
                    <a:pt x="422" y="860"/>
                  </a:lnTo>
                  <a:lnTo>
                    <a:pt x="422" y="8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36" name="Freeform 6"/>
            <p:cNvSpPr>
              <a:spLocks noEditPoints="1"/>
            </p:cNvSpPr>
            <p:nvPr/>
          </p:nvSpPr>
          <p:spPr bwMode="auto">
            <a:xfrm>
              <a:off x="5543553" y="2381252"/>
              <a:ext cx="1143001" cy="1333502"/>
            </a:xfrm>
            <a:custGeom>
              <a:avLst/>
              <a:gdLst/>
              <a:ahLst/>
              <a:cxnLst>
                <a:cxn ang="0">
                  <a:pos x="330" y="570"/>
                </a:cxn>
                <a:cxn ang="0">
                  <a:pos x="184" y="836"/>
                </a:cxn>
                <a:cxn ang="0">
                  <a:pos x="6" y="0"/>
                </a:cxn>
                <a:cxn ang="0">
                  <a:pos x="388" y="4"/>
                </a:cxn>
                <a:cxn ang="0">
                  <a:pos x="458" y="8"/>
                </a:cxn>
                <a:cxn ang="0">
                  <a:pos x="520" y="24"/>
                </a:cxn>
                <a:cxn ang="0">
                  <a:pos x="572" y="46"/>
                </a:cxn>
                <a:cxn ang="0">
                  <a:pos x="618" y="78"/>
                </a:cxn>
                <a:cxn ang="0">
                  <a:pos x="654" y="118"/>
                </a:cxn>
                <a:cxn ang="0">
                  <a:pos x="678" y="166"/>
                </a:cxn>
                <a:cxn ang="0">
                  <a:pos x="694" y="220"/>
                </a:cxn>
                <a:cxn ang="0">
                  <a:pos x="700" y="280"/>
                </a:cxn>
                <a:cxn ang="0">
                  <a:pos x="700" y="284"/>
                </a:cxn>
                <a:cxn ang="0">
                  <a:pos x="696" y="332"/>
                </a:cxn>
                <a:cxn ang="0">
                  <a:pos x="686" y="374"/>
                </a:cxn>
                <a:cxn ang="0">
                  <a:pos x="670" y="414"/>
                </a:cxn>
                <a:cxn ang="0">
                  <a:pos x="648" y="448"/>
                </a:cxn>
                <a:cxn ang="0">
                  <a:pos x="622" y="478"/>
                </a:cxn>
                <a:cxn ang="0">
                  <a:pos x="592" y="502"/>
                </a:cxn>
                <a:cxn ang="0">
                  <a:pos x="558" y="524"/>
                </a:cxn>
                <a:cxn ang="0">
                  <a:pos x="520" y="540"/>
                </a:cxn>
                <a:cxn ang="0">
                  <a:pos x="506" y="838"/>
                </a:cxn>
                <a:cxn ang="0">
                  <a:pos x="514" y="288"/>
                </a:cxn>
                <a:cxn ang="0">
                  <a:pos x="512" y="262"/>
                </a:cxn>
                <a:cxn ang="0">
                  <a:pos x="504" y="238"/>
                </a:cxn>
                <a:cxn ang="0">
                  <a:pos x="492" y="216"/>
                </a:cxn>
                <a:cxn ang="0">
                  <a:pos x="476" y="200"/>
                </a:cxn>
                <a:cxn ang="0">
                  <a:pos x="456" y="186"/>
                </a:cxn>
                <a:cxn ang="0">
                  <a:pos x="430" y="176"/>
                </a:cxn>
                <a:cxn ang="0">
                  <a:pos x="370" y="168"/>
                </a:cxn>
                <a:cxn ang="0">
                  <a:pos x="186" y="406"/>
                </a:cxn>
                <a:cxn ang="0">
                  <a:pos x="372" y="408"/>
                </a:cxn>
                <a:cxn ang="0">
                  <a:pos x="418" y="404"/>
                </a:cxn>
                <a:cxn ang="0">
                  <a:pos x="444" y="396"/>
                </a:cxn>
                <a:cxn ang="0">
                  <a:pos x="466" y="384"/>
                </a:cxn>
                <a:cxn ang="0">
                  <a:pos x="484" y="368"/>
                </a:cxn>
                <a:cxn ang="0">
                  <a:pos x="498" y="350"/>
                </a:cxn>
                <a:cxn ang="0">
                  <a:pos x="508" y="328"/>
                </a:cxn>
                <a:cxn ang="0">
                  <a:pos x="514" y="304"/>
                </a:cxn>
                <a:cxn ang="0">
                  <a:pos x="514" y="288"/>
                </a:cxn>
              </a:cxnLst>
              <a:rect l="0" t="0" r="r" b="b"/>
              <a:pathLst>
                <a:path w="720" h="840">
                  <a:moveTo>
                    <a:pt x="506" y="838"/>
                  </a:moveTo>
                  <a:lnTo>
                    <a:pt x="330" y="570"/>
                  </a:lnTo>
                  <a:lnTo>
                    <a:pt x="186" y="568"/>
                  </a:lnTo>
                  <a:lnTo>
                    <a:pt x="184" y="836"/>
                  </a:lnTo>
                  <a:lnTo>
                    <a:pt x="0" y="834"/>
                  </a:lnTo>
                  <a:lnTo>
                    <a:pt x="6" y="0"/>
                  </a:lnTo>
                  <a:lnTo>
                    <a:pt x="388" y="4"/>
                  </a:lnTo>
                  <a:lnTo>
                    <a:pt x="388" y="4"/>
                  </a:lnTo>
                  <a:lnTo>
                    <a:pt x="424" y="4"/>
                  </a:lnTo>
                  <a:lnTo>
                    <a:pt x="458" y="8"/>
                  </a:lnTo>
                  <a:lnTo>
                    <a:pt x="490" y="14"/>
                  </a:lnTo>
                  <a:lnTo>
                    <a:pt x="520" y="24"/>
                  </a:lnTo>
                  <a:lnTo>
                    <a:pt x="548" y="34"/>
                  </a:lnTo>
                  <a:lnTo>
                    <a:pt x="572" y="46"/>
                  </a:lnTo>
                  <a:lnTo>
                    <a:pt x="596" y="62"/>
                  </a:lnTo>
                  <a:lnTo>
                    <a:pt x="618" y="78"/>
                  </a:lnTo>
                  <a:lnTo>
                    <a:pt x="636" y="98"/>
                  </a:lnTo>
                  <a:lnTo>
                    <a:pt x="654" y="118"/>
                  </a:lnTo>
                  <a:lnTo>
                    <a:pt x="668" y="140"/>
                  </a:lnTo>
                  <a:lnTo>
                    <a:pt x="678" y="166"/>
                  </a:lnTo>
                  <a:lnTo>
                    <a:pt x="688" y="192"/>
                  </a:lnTo>
                  <a:lnTo>
                    <a:pt x="694" y="220"/>
                  </a:lnTo>
                  <a:lnTo>
                    <a:pt x="698" y="250"/>
                  </a:lnTo>
                  <a:lnTo>
                    <a:pt x="700" y="280"/>
                  </a:lnTo>
                  <a:lnTo>
                    <a:pt x="700" y="284"/>
                  </a:lnTo>
                  <a:lnTo>
                    <a:pt x="700" y="284"/>
                  </a:lnTo>
                  <a:lnTo>
                    <a:pt x="698" y="308"/>
                  </a:lnTo>
                  <a:lnTo>
                    <a:pt x="696" y="332"/>
                  </a:lnTo>
                  <a:lnTo>
                    <a:pt x="692" y="354"/>
                  </a:lnTo>
                  <a:lnTo>
                    <a:pt x="686" y="374"/>
                  </a:lnTo>
                  <a:lnTo>
                    <a:pt x="678" y="394"/>
                  </a:lnTo>
                  <a:lnTo>
                    <a:pt x="670" y="414"/>
                  </a:lnTo>
                  <a:lnTo>
                    <a:pt x="660" y="432"/>
                  </a:lnTo>
                  <a:lnTo>
                    <a:pt x="648" y="448"/>
                  </a:lnTo>
                  <a:lnTo>
                    <a:pt x="636" y="462"/>
                  </a:lnTo>
                  <a:lnTo>
                    <a:pt x="622" y="478"/>
                  </a:lnTo>
                  <a:lnTo>
                    <a:pt x="608" y="490"/>
                  </a:lnTo>
                  <a:lnTo>
                    <a:pt x="592" y="502"/>
                  </a:lnTo>
                  <a:lnTo>
                    <a:pt x="576" y="514"/>
                  </a:lnTo>
                  <a:lnTo>
                    <a:pt x="558" y="524"/>
                  </a:lnTo>
                  <a:lnTo>
                    <a:pt x="538" y="532"/>
                  </a:lnTo>
                  <a:lnTo>
                    <a:pt x="520" y="540"/>
                  </a:lnTo>
                  <a:lnTo>
                    <a:pt x="720" y="840"/>
                  </a:lnTo>
                  <a:lnTo>
                    <a:pt x="506" y="838"/>
                  </a:lnTo>
                  <a:close/>
                  <a:moveTo>
                    <a:pt x="514" y="288"/>
                  </a:moveTo>
                  <a:lnTo>
                    <a:pt x="514" y="288"/>
                  </a:lnTo>
                  <a:lnTo>
                    <a:pt x="514" y="274"/>
                  </a:lnTo>
                  <a:lnTo>
                    <a:pt x="512" y="262"/>
                  </a:lnTo>
                  <a:lnTo>
                    <a:pt x="508" y="248"/>
                  </a:lnTo>
                  <a:lnTo>
                    <a:pt x="504" y="238"/>
                  </a:lnTo>
                  <a:lnTo>
                    <a:pt x="498" y="226"/>
                  </a:lnTo>
                  <a:lnTo>
                    <a:pt x="492" y="216"/>
                  </a:lnTo>
                  <a:lnTo>
                    <a:pt x="484" y="208"/>
                  </a:lnTo>
                  <a:lnTo>
                    <a:pt x="476" y="200"/>
                  </a:lnTo>
                  <a:lnTo>
                    <a:pt x="466" y="192"/>
                  </a:lnTo>
                  <a:lnTo>
                    <a:pt x="456" y="186"/>
                  </a:lnTo>
                  <a:lnTo>
                    <a:pt x="444" y="182"/>
                  </a:lnTo>
                  <a:lnTo>
                    <a:pt x="430" y="176"/>
                  </a:lnTo>
                  <a:lnTo>
                    <a:pt x="402" y="170"/>
                  </a:lnTo>
                  <a:lnTo>
                    <a:pt x="370" y="168"/>
                  </a:lnTo>
                  <a:lnTo>
                    <a:pt x="188" y="168"/>
                  </a:lnTo>
                  <a:lnTo>
                    <a:pt x="186" y="406"/>
                  </a:lnTo>
                  <a:lnTo>
                    <a:pt x="372" y="408"/>
                  </a:lnTo>
                  <a:lnTo>
                    <a:pt x="372" y="408"/>
                  </a:lnTo>
                  <a:lnTo>
                    <a:pt x="404" y="406"/>
                  </a:lnTo>
                  <a:lnTo>
                    <a:pt x="418" y="404"/>
                  </a:lnTo>
                  <a:lnTo>
                    <a:pt x="432" y="400"/>
                  </a:lnTo>
                  <a:lnTo>
                    <a:pt x="444" y="396"/>
                  </a:lnTo>
                  <a:lnTo>
                    <a:pt x="456" y="390"/>
                  </a:lnTo>
                  <a:lnTo>
                    <a:pt x="466" y="384"/>
                  </a:lnTo>
                  <a:lnTo>
                    <a:pt x="476" y="376"/>
                  </a:lnTo>
                  <a:lnTo>
                    <a:pt x="484" y="368"/>
                  </a:lnTo>
                  <a:lnTo>
                    <a:pt x="492" y="360"/>
                  </a:lnTo>
                  <a:lnTo>
                    <a:pt x="498" y="350"/>
                  </a:lnTo>
                  <a:lnTo>
                    <a:pt x="504" y="340"/>
                  </a:lnTo>
                  <a:lnTo>
                    <a:pt x="508" y="328"/>
                  </a:lnTo>
                  <a:lnTo>
                    <a:pt x="512" y="316"/>
                  </a:lnTo>
                  <a:lnTo>
                    <a:pt x="514" y="304"/>
                  </a:lnTo>
                  <a:lnTo>
                    <a:pt x="514" y="292"/>
                  </a:lnTo>
                  <a:lnTo>
                    <a:pt x="514" y="2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37" name="Freeform 7"/>
            <p:cNvSpPr>
              <a:spLocks/>
            </p:cNvSpPr>
            <p:nvPr/>
          </p:nvSpPr>
          <p:spPr bwMode="auto">
            <a:xfrm>
              <a:off x="3987803" y="2476504"/>
              <a:ext cx="1117600" cy="1117603"/>
            </a:xfrm>
            <a:custGeom>
              <a:avLst/>
              <a:gdLst/>
              <a:ahLst/>
              <a:cxnLst>
                <a:cxn ang="0">
                  <a:pos x="704" y="282"/>
                </a:cxn>
                <a:cxn ang="0">
                  <a:pos x="426" y="280"/>
                </a:cxn>
                <a:cxn ang="0">
                  <a:pos x="428" y="2"/>
                </a:cxn>
                <a:cxn ang="0">
                  <a:pos x="282" y="0"/>
                </a:cxn>
                <a:cxn ang="0">
                  <a:pos x="280" y="278"/>
                </a:cxn>
                <a:cxn ang="0">
                  <a:pos x="2" y="276"/>
                </a:cxn>
                <a:cxn ang="0">
                  <a:pos x="0" y="422"/>
                </a:cxn>
                <a:cxn ang="0">
                  <a:pos x="278" y="424"/>
                </a:cxn>
                <a:cxn ang="0">
                  <a:pos x="276" y="702"/>
                </a:cxn>
                <a:cxn ang="0">
                  <a:pos x="424" y="704"/>
                </a:cxn>
                <a:cxn ang="0">
                  <a:pos x="426" y="426"/>
                </a:cxn>
                <a:cxn ang="0">
                  <a:pos x="704" y="428"/>
                </a:cxn>
                <a:cxn ang="0">
                  <a:pos x="704" y="282"/>
                </a:cxn>
              </a:cxnLst>
              <a:rect l="0" t="0" r="r" b="b"/>
              <a:pathLst>
                <a:path w="704" h="704">
                  <a:moveTo>
                    <a:pt x="704" y="282"/>
                  </a:moveTo>
                  <a:lnTo>
                    <a:pt x="426" y="280"/>
                  </a:lnTo>
                  <a:lnTo>
                    <a:pt x="428" y="2"/>
                  </a:lnTo>
                  <a:lnTo>
                    <a:pt x="282" y="0"/>
                  </a:lnTo>
                  <a:lnTo>
                    <a:pt x="280" y="278"/>
                  </a:lnTo>
                  <a:lnTo>
                    <a:pt x="2" y="276"/>
                  </a:lnTo>
                  <a:lnTo>
                    <a:pt x="0" y="422"/>
                  </a:lnTo>
                  <a:lnTo>
                    <a:pt x="278" y="424"/>
                  </a:lnTo>
                  <a:lnTo>
                    <a:pt x="276" y="702"/>
                  </a:lnTo>
                  <a:lnTo>
                    <a:pt x="424" y="704"/>
                  </a:lnTo>
                  <a:lnTo>
                    <a:pt x="426" y="426"/>
                  </a:lnTo>
                  <a:lnTo>
                    <a:pt x="704" y="428"/>
                  </a:lnTo>
                  <a:lnTo>
                    <a:pt x="704" y="2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38" name="Freeform 8"/>
            <p:cNvSpPr>
              <a:spLocks noEditPoints="1"/>
            </p:cNvSpPr>
            <p:nvPr/>
          </p:nvSpPr>
          <p:spPr bwMode="auto">
            <a:xfrm>
              <a:off x="2508253" y="4124333"/>
              <a:ext cx="273050" cy="361953"/>
            </a:xfrm>
            <a:custGeom>
              <a:avLst/>
              <a:gdLst/>
              <a:ahLst/>
              <a:cxnLst>
                <a:cxn ang="0">
                  <a:pos x="2" y="0"/>
                </a:cxn>
                <a:cxn ang="0">
                  <a:pos x="86" y="0"/>
                </a:cxn>
                <a:cxn ang="0">
                  <a:pos x="86" y="0"/>
                </a:cxn>
                <a:cxn ang="0">
                  <a:pos x="106" y="2"/>
                </a:cxn>
                <a:cxn ang="0">
                  <a:pos x="122" y="6"/>
                </a:cxn>
                <a:cxn ang="0">
                  <a:pos x="136" y="14"/>
                </a:cxn>
                <a:cxn ang="0">
                  <a:pos x="148" y="22"/>
                </a:cxn>
                <a:cxn ang="0">
                  <a:pos x="148" y="22"/>
                </a:cxn>
                <a:cxn ang="0">
                  <a:pos x="156" y="34"/>
                </a:cxn>
                <a:cxn ang="0">
                  <a:pos x="162" y="46"/>
                </a:cxn>
                <a:cxn ang="0">
                  <a:pos x="166" y="60"/>
                </a:cxn>
                <a:cxn ang="0">
                  <a:pos x="166" y="76"/>
                </a:cxn>
                <a:cxn ang="0">
                  <a:pos x="166" y="76"/>
                </a:cxn>
                <a:cxn ang="0">
                  <a:pos x="166" y="76"/>
                </a:cxn>
                <a:cxn ang="0">
                  <a:pos x="166" y="88"/>
                </a:cxn>
                <a:cxn ang="0">
                  <a:pos x="164" y="100"/>
                </a:cxn>
                <a:cxn ang="0">
                  <a:pos x="160" y="110"/>
                </a:cxn>
                <a:cxn ang="0">
                  <a:pos x="154" y="118"/>
                </a:cxn>
                <a:cxn ang="0">
                  <a:pos x="148" y="126"/>
                </a:cxn>
                <a:cxn ang="0">
                  <a:pos x="142" y="134"/>
                </a:cxn>
                <a:cxn ang="0">
                  <a:pos x="134" y="138"/>
                </a:cxn>
                <a:cxn ang="0">
                  <a:pos x="124" y="144"/>
                </a:cxn>
                <a:cxn ang="0">
                  <a:pos x="172" y="228"/>
                </a:cxn>
                <a:cxn ang="0">
                  <a:pos x="118" y="228"/>
                </a:cxn>
                <a:cxn ang="0">
                  <a:pos x="78" y="152"/>
                </a:cxn>
                <a:cxn ang="0">
                  <a:pos x="48" y="152"/>
                </a:cxn>
                <a:cxn ang="0">
                  <a:pos x="48" y="226"/>
                </a:cxn>
                <a:cxn ang="0">
                  <a:pos x="0" y="226"/>
                </a:cxn>
                <a:cxn ang="0">
                  <a:pos x="2" y="0"/>
                </a:cxn>
                <a:cxn ang="0">
                  <a:pos x="82" y="112"/>
                </a:cxn>
                <a:cxn ang="0">
                  <a:pos x="82" y="112"/>
                </a:cxn>
                <a:cxn ang="0">
                  <a:pos x="92" y="110"/>
                </a:cxn>
                <a:cxn ang="0">
                  <a:pos x="98" y="108"/>
                </a:cxn>
                <a:cxn ang="0">
                  <a:pos x="104" y="106"/>
                </a:cxn>
                <a:cxn ang="0">
                  <a:pos x="110" y="102"/>
                </a:cxn>
                <a:cxn ang="0">
                  <a:pos x="114" y="98"/>
                </a:cxn>
                <a:cxn ang="0">
                  <a:pos x="118" y="92"/>
                </a:cxn>
                <a:cxn ang="0">
                  <a:pos x="120" y="84"/>
                </a:cxn>
                <a:cxn ang="0">
                  <a:pos x="120" y="78"/>
                </a:cxn>
                <a:cxn ang="0">
                  <a:pos x="120" y="78"/>
                </a:cxn>
                <a:cxn ang="0">
                  <a:pos x="120" y="78"/>
                </a:cxn>
                <a:cxn ang="0">
                  <a:pos x="120" y="70"/>
                </a:cxn>
                <a:cxn ang="0">
                  <a:pos x="118" y="62"/>
                </a:cxn>
                <a:cxn ang="0">
                  <a:pos x="114" y="56"/>
                </a:cxn>
                <a:cxn ang="0">
                  <a:pos x="110" y="52"/>
                </a:cxn>
                <a:cxn ang="0">
                  <a:pos x="104" y="48"/>
                </a:cxn>
                <a:cxn ang="0">
                  <a:pos x="98" y="46"/>
                </a:cxn>
                <a:cxn ang="0">
                  <a:pos x="82" y="44"/>
                </a:cxn>
                <a:cxn ang="0">
                  <a:pos x="48" y="42"/>
                </a:cxn>
                <a:cxn ang="0">
                  <a:pos x="48" y="110"/>
                </a:cxn>
                <a:cxn ang="0">
                  <a:pos x="82" y="112"/>
                </a:cxn>
              </a:cxnLst>
              <a:rect l="0" t="0" r="r" b="b"/>
              <a:pathLst>
                <a:path w="172" h="228">
                  <a:moveTo>
                    <a:pt x="2" y="0"/>
                  </a:moveTo>
                  <a:lnTo>
                    <a:pt x="86" y="0"/>
                  </a:lnTo>
                  <a:lnTo>
                    <a:pt x="86" y="0"/>
                  </a:lnTo>
                  <a:lnTo>
                    <a:pt x="106" y="2"/>
                  </a:lnTo>
                  <a:lnTo>
                    <a:pt x="122" y="6"/>
                  </a:lnTo>
                  <a:lnTo>
                    <a:pt x="136" y="14"/>
                  </a:lnTo>
                  <a:lnTo>
                    <a:pt x="148" y="22"/>
                  </a:lnTo>
                  <a:lnTo>
                    <a:pt x="148" y="22"/>
                  </a:lnTo>
                  <a:lnTo>
                    <a:pt x="156" y="34"/>
                  </a:lnTo>
                  <a:lnTo>
                    <a:pt x="162" y="46"/>
                  </a:lnTo>
                  <a:lnTo>
                    <a:pt x="166" y="60"/>
                  </a:lnTo>
                  <a:lnTo>
                    <a:pt x="166" y="76"/>
                  </a:lnTo>
                  <a:lnTo>
                    <a:pt x="166" y="76"/>
                  </a:lnTo>
                  <a:lnTo>
                    <a:pt x="166" y="76"/>
                  </a:lnTo>
                  <a:lnTo>
                    <a:pt x="166" y="88"/>
                  </a:lnTo>
                  <a:lnTo>
                    <a:pt x="164" y="100"/>
                  </a:lnTo>
                  <a:lnTo>
                    <a:pt x="160" y="110"/>
                  </a:lnTo>
                  <a:lnTo>
                    <a:pt x="154" y="118"/>
                  </a:lnTo>
                  <a:lnTo>
                    <a:pt x="148" y="126"/>
                  </a:lnTo>
                  <a:lnTo>
                    <a:pt x="142" y="134"/>
                  </a:lnTo>
                  <a:lnTo>
                    <a:pt x="134" y="138"/>
                  </a:lnTo>
                  <a:lnTo>
                    <a:pt x="124" y="144"/>
                  </a:lnTo>
                  <a:lnTo>
                    <a:pt x="172" y="228"/>
                  </a:lnTo>
                  <a:lnTo>
                    <a:pt x="118" y="228"/>
                  </a:lnTo>
                  <a:lnTo>
                    <a:pt x="78" y="152"/>
                  </a:lnTo>
                  <a:lnTo>
                    <a:pt x="48" y="152"/>
                  </a:lnTo>
                  <a:lnTo>
                    <a:pt x="48" y="226"/>
                  </a:lnTo>
                  <a:lnTo>
                    <a:pt x="0" y="226"/>
                  </a:lnTo>
                  <a:lnTo>
                    <a:pt x="2" y="0"/>
                  </a:lnTo>
                  <a:close/>
                  <a:moveTo>
                    <a:pt x="82" y="112"/>
                  </a:moveTo>
                  <a:lnTo>
                    <a:pt x="82" y="112"/>
                  </a:lnTo>
                  <a:lnTo>
                    <a:pt x="92" y="110"/>
                  </a:lnTo>
                  <a:lnTo>
                    <a:pt x="98" y="108"/>
                  </a:lnTo>
                  <a:lnTo>
                    <a:pt x="104" y="106"/>
                  </a:lnTo>
                  <a:lnTo>
                    <a:pt x="110" y="102"/>
                  </a:lnTo>
                  <a:lnTo>
                    <a:pt x="114" y="98"/>
                  </a:lnTo>
                  <a:lnTo>
                    <a:pt x="118" y="92"/>
                  </a:lnTo>
                  <a:lnTo>
                    <a:pt x="120" y="84"/>
                  </a:lnTo>
                  <a:lnTo>
                    <a:pt x="120" y="78"/>
                  </a:lnTo>
                  <a:lnTo>
                    <a:pt x="120" y="78"/>
                  </a:lnTo>
                  <a:lnTo>
                    <a:pt x="120" y="78"/>
                  </a:lnTo>
                  <a:lnTo>
                    <a:pt x="120" y="70"/>
                  </a:lnTo>
                  <a:lnTo>
                    <a:pt x="118" y="62"/>
                  </a:lnTo>
                  <a:lnTo>
                    <a:pt x="114" y="56"/>
                  </a:lnTo>
                  <a:lnTo>
                    <a:pt x="110" y="52"/>
                  </a:lnTo>
                  <a:lnTo>
                    <a:pt x="104" y="48"/>
                  </a:lnTo>
                  <a:lnTo>
                    <a:pt x="98" y="46"/>
                  </a:lnTo>
                  <a:lnTo>
                    <a:pt x="82" y="44"/>
                  </a:lnTo>
                  <a:lnTo>
                    <a:pt x="48" y="42"/>
                  </a:lnTo>
                  <a:lnTo>
                    <a:pt x="48" y="110"/>
                  </a:lnTo>
                  <a:lnTo>
                    <a:pt x="82" y="1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39" name="Freeform 9"/>
            <p:cNvSpPr>
              <a:spLocks/>
            </p:cNvSpPr>
            <p:nvPr/>
          </p:nvSpPr>
          <p:spPr bwMode="auto">
            <a:xfrm>
              <a:off x="3073404" y="4127506"/>
              <a:ext cx="231776" cy="361953"/>
            </a:xfrm>
            <a:custGeom>
              <a:avLst/>
              <a:gdLst/>
              <a:ahLst/>
              <a:cxnLst>
                <a:cxn ang="0">
                  <a:pos x="0" y="0"/>
                </a:cxn>
                <a:cxn ang="0">
                  <a:pos x="146" y="2"/>
                </a:cxn>
                <a:cxn ang="0">
                  <a:pos x="146" y="44"/>
                </a:cxn>
                <a:cxn ang="0">
                  <a:pos x="48" y="44"/>
                </a:cxn>
                <a:cxn ang="0">
                  <a:pos x="46" y="92"/>
                </a:cxn>
                <a:cxn ang="0">
                  <a:pos x="134" y="92"/>
                </a:cxn>
                <a:cxn ang="0">
                  <a:pos x="134" y="136"/>
                </a:cxn>
                <a:cxn ang="0">
                  <a:pos x="46" y="134"/>
                </a:cxn>
                <a:cxn ang="0">
                  <a:pos x="46" y="184"/>
                </a:cxn>
                <a:cxn ang="0">
                  <a:pos x="146" y="186"/>
                </a:cxn>
                <a:cxn ang="0">
                  <a:pos x="146" y="228"/>
                </a:cxn>
                <a:cxn ang="0">
                  <a:pos x="0" y="226"/>
                </a:cxn>
                <a:cxn ang="0">
                  <a:pos x="0" y="0"/>
                </a:cxn>
              </a:cxnLst>
              <a:rect l="0" t="0" r="r" b="b"/>
              <a:pathLst>
                <a:path w="146" h="228">
                  <a:moveTo>
                    <a:pt x="0" y="0"/>
                  </a:moveTo>
                  <a:lnTo>
                    <a:pt x="146" y="2"/>
                  </a:lnTo>
                  <a:lnTo>
                    <a:pt x="146" y="44"/>
                  </a:lnTo>
                  <a:lnTo>
                    <a:pt x="48" y="44"/>
                  </a:lnTo>
                  <a:lnTo>
                    <a:pt x="46" y="92"/>
                  </a:lnTo>
                  <a:lnTo>
                    <a:pt x="134" y="92"/>
                  </a:lnTo>
                  <a:lnTo>
                    <a:pt x="134" y="136"/>
                  </a:lnTo>
                  <a:lnTo>
                    <a:pt x="46" y="134"/>
                  </a:lnTo>
                  <a:lnTo>
                    <a:pt x="46" y="184"/>
                  </a:lnTo>
                  <a:lnTo>
                    <a:pt x="146" y="186"/>
                  </a:lnTo>
                  <a:lnTo>
                    <a:pt x="146" y="228"/>
                  </a:lnTo>
                  <a:lnTo>
                    <a:pt x="0" y="226"/>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0" name="Freeform 10"/>
            <p:cNvSpPr>
              <a:spLocks/>
            </p:cNvSpPr>
            <p:nvPr/>
          </p:nvSpPr>
          <p:spPr bwMode="auto">
            <a:xfrm>
              <a:off x="3594103" y="4130683"/>
              <a:ext cx="254000" cy="365125"/>
            </a:xfrm>
            <a:custGeom>
              <a:avLst/>
              <a:gdLst/>
              <a:ahLst/>
              <a:cxnLst>
                <a:cxn ang="0">
                  <a:pos x="28" y="162"/>
                </a:cxn>
                <a:cxn ang="0">
                  <a:pos x="40" y="172"/>
                </a:cxn>
                <a:cxn ang="0">
                  <a:pos x="68" y="186"/>
                </a:cxn>
                <a:cxn ang="0">
                  <a:pos x="84" y="188"/>
                </a:cxn>
                <a:cxn ang="0">
                  <a:pos x="106" y="182"/>
                </a:cxn>
                <a:cxn ang="0">
                  <a:pos x="114" y="166"/>
                </a:cxn>
                <a:cxn ang="0">
                  <a:pos x="114" y="166"/>
                </a:cxn>
                <a:cxn ang="0">
                  <a:pos x="106" y="152"/>
                </a:cxn>
                <a:cxn ang="0">
                  <a:pos x="76" y="136"/>
                </a:cxn>
                <a:cxn ang="0">
                  <a:pos x="48" y="124"/>
                </a:cxn>
                <a:cxn ang="0">
                  <a:pos x="28" y="108"/>
                </a:cxn>
                <a:cxn ang="0">
                  <a:pos x="16" y="90"/>
                </a:cxn>
                <a:cxn ang="0">
                  <a:pos x="10" y="66"/>
                </a:cxn>
                <a:cxn ang="0">
                  <a:pos x="10" y="64"/>
                </a:cxn>
                <a:cxn ang="0">
                  <a:pos x="16" y="38"/>
                </a:cxn>
                <a:cxn ang="0">
                  <a:pos x="32" y="16"/>
                </a:cxn>
                <a:cxn ang="0">
                  <a:pos x="56" y="4"/>
                </a:cxn>
                <a:cxn ang="0">
                  <a:pos x="86" y="0"/>
                </a:cxn>
                <a:cxn ang="0">
                  <a:pos x="106" y="0"/>
                </a:cxn>
                <a:cxn ang="0">
                  <a:pos x="142" y="16"/>
                </a:cxn>
                <a:cxn ang="0">
                  <a:pos x="132" y="62"/>
                </a:cxn>
                <a:cxn ang="0">
                  <a:pos x="120" y="54"/>
                </a:cxn>
                <a:cxn ang="0">
                  <a:pos x="96" y="44"/>
                </a:cxn>
                <a:cxn ang="0">
                  <a:pos x="84" y="42"/>
                </a:cxn>
                <a:cxn ang="0">
                  <a:pos x="64" y="46"/>
                </a:cxn>
                <a:cxn ang="0">
                  <a:pos x="58" y="60"/>
                </a:cxn>
                <a:cxn ang="0">
                  <a:pos x="58" y="62"/>
                </a:cxn>
                <a:cxn ang="0">
                  <a:pos x="66" y="78"/>
                </a:cxn>
                <a:cxn ang="0">
                  <a:pos x="100" y="96"/>
                </a:cxn>
                <a:cxn ang="0">
                  <a:pos x="126" y="108"/>
                </a:cxn>
                <a:cxn ang="0">
                  <a:pos x="146" y="122"/>
                </a:cxn>
                <a:cxn ang="0">
                  <a:pos x="156" y="140"/>
                </a:cxn>
                <a:cxn ang="0">
                  <a:pos x="160" y="164"/>
                </a:cxn>
                <a:cxn ang="0">
                  <a:pos x="160" y="164"/>
                </a:cxn>
                <a:cxn ang="0">
                  <a:pos x="154" y="192"/>
                </a:cxn>
                <a:cxn ang="0">
                  <a:pos x="138" y="214"/>
                </a:cxn>
                <a:cxn ang="0">
                  <a:pos x="114" y="226"/>
                </a:cxn>
                <a:cxn ang="0">
                  <a:pos x="84" y="230"/>
                </a:cxn>
                <a:cxn ang="0">
                  <a:pos x="62" y="228"/>
                </a:cxn>
                <a:cxn ang="0">
                  <a:pos x="20" y="212"/>
                </a:cxn>
                <a:cxn ang="0">
                  <a:pos x="0" y="198"/>
                </a:cxn>
              </a:cxnLst>
              <a:rect l="0" t="0" r="r" b="b"/>
              <a:pathLst>
                <a:path w="160" h="230">
                  <a:moveTo>
                    <a:pt x="0" y="198"/>
                  </a:moveTo>
                  <a:lnTo>
                    <a:pt x="28" y="162"/>
                  </a:lnTo>
                  <a:lnTo>
                    <a:pt x="28" y="162"/>
                  </a:lnTo>
                  <a:lnTo>
                    <a:pt x="40" y="172"/>
                  </a:lnTo>
                  <a:lnTo>
                    <a:pt x="54" y="180"/>
                  </a:lnTo>
                  <a:lnTo>
                    <a:pt x="68" y="186"/>
                  </a:lnTo>
                  <a:lnTo>
                    <a:pt x="84" y="188"/>
                  </a:lnTo>
                  <a:lnTo>
                    <a:pt x="84" y="188"/>
                  </a:lnTo>
                  <a:lnTo>
                    <a:pt x="96" y="188"/>
                  </a:lnTo>
                  <a:lnTo>
                    <a:pt x="106" y="182"/>
                  </a:lnTo>
                  <a:lnTo>
                    <a:pt x="112" y="176"/>
                  </a:lnTo>
                  <a:lnTo>
                    <a:pt x="114" y="166"/>
                  </a:lnTo>
                  <a:lnTo>
                    <a:pt x="114" y="166"/>
                  </a:lnTo>
                  <a:lnTo>
                    <a:pt x="114" y="166"/>
                  </a:lnTo>
                  <a:lnTo>
                    <a:pt x="112" y="158"/>
                  </a:lnTo>
                  <a:lnTo>
                    <a:pt x="106" y="152"/>
                  </a:lnTo>
                  <a:lnTo>
                    <a:pt x="96" y="144"/>
                  </a:lnTo>
                  <a:lnTo>
                    <a:pt x="76" y="136"/>
                  </a:lnTo>
                  <a:lnTo>
                    <a:pt x="76" y="136"/>
                  </a:lnTo>
                  <a:lnTo>
                    <a:pt x="48" y="124"/>
                  </a:lnTo>
                  <a:lnTo>
                    <a:pt x="38" y="116"/>
                  </a:lnTo>
                  <a:lnTo>
                    <a:pt x="28" y="108"/>
                  </a:lnTo>
                  <a:lnTo>
                    <a:pt x="20" y="100"/>
                  </a:lnTo>
                  <a:lnTo>
                    <a:pt x="16" y="90"/>
                  </a:lnTo>
                  <a:lnTo>
                    <a:pt x="12" y="78"/>
                  </a:lnTo>
                  <a:lnTo>
                    <a:pt x="10" y="66"/>
                  </a:lnTo>
                  <a:lnTo>
                    <a:pt x="10" y="64"/>
                  </a:lnTo>
                  <a:lnTo>
                    <a:pt x="10" y="64"/>
                  </a:lnTo>
                  <a:lnTo>
                    <a:pt x="12" y="50"/>
                  </a:lnTo>
                  <a:lnTo>
                    <a:pt x="16" y="38"/>
                  </a:lnTo>
                  <a:lnTo>
                    <a:pt x="24" y="26"/>
                  </a:lnTo>
                  <a:lnTo>
                    <a:pt x="32" y="16"/>
                  </a:lnTo>
                  <a:lnTo>
                    <a:pt x="42" y="10"/>
                  </a:lnTo>
                  <a:lnTo>
                    <a:pt x="56" y="4"/>
                  </a:lnTo>
                  <a:lnTo>
                    <a:pt x="70" y="0"/>
                  </a:lnTo>
                  <a:lnTo>
                    <a:pt x="86" y="0"/>
                  </a:lnTo>
                  <a:lnTo>
                    <a:pt x="86" y="0"/>
                  </a:lnTo>
                  <a:lnTo>
                    <a:pt x="106" y="0"/>
                  </a:lnTo>
                  <a:lnTo>
                    <a:pt x="124" y="6"/>
                  </a:lnTo>
                  <a:lnTo>
                    <a:pt x="142" y="16"/>
                  </a:lnTo>
                  <a:lnTo>
                    <a:pt x="158" y="28"/>
                  </a:lnTo>
                  <a:lnTo>
                    <a:pt x="132" y="62"/>
                  </a:lnTo>
                  <a:lnTo>
                    <a:pt x="132" y="62"/>
                  </a:lnTo>
                  <a:lnTo>
                    <a:pt x="120" y="54"/>
                  </a:lnTo>
                  <a:lnTo>
                    <a:pt x="110" y="48"/>
                  </a:lnTo>
                  <a:lnTo>
                    <a:pt x="96" y="44"/>
                  </a:lnTo>
                  <a:lnTo>
                    <a:pt x="84" y="42"/>
                  </a:lnTo>
                  <a:lnTo>
                    <a:pt x="84" y="42"/>
                  </a:lnTo>
                  <a:lnTo>
                    <a:pt x="72" y="42"/>
                  </a:lnTo>
                  <a:lnTo>
                    <a:pt x="64" y="46"/>
                  </a:lnTo>
                  <a:lnTo>
                    <a:pt x="60" y="52"/>
                  </a:lnTo>
                  <a:lnTo>
                    <a:pt x="58" y="60"/>
                  </a:lnTo>
                  <a:lnTo>
                    <a:pt x="58" y="62"/>
                  </a:lnTo>
                  <a:lnTo>
                    <a:pt x="58" y="62"/>
                  </a:lnTo>
                  <a:lnTo>
                    <a:pt x="60" y="70"/>
                  </a:lnTo>
                  <a:lnTo>
                    <a:pt x="66" y="78"/>
                  </a:lnTo>
                  <a:lnTo>
                    <a:pt x="78" y="86"/>
                  </a:lnTo>
                  <a:lnTo>
                    <a:pt x="100" y="96"/>
                  </a:lnTo>
                  <a:lnTo>
                    <a:pt x="100" y="96"/>
                  </a:lnTo>
                  <a:lnTo>
                    <a:pt x="126" y="108"/>
                  </a:lnTo>
                  <a:lnTo>
                    <a:pt x="136" y="114"/>
                  </a:lnTo>
                  <a:lnTo>
                    <a:pt x="146" y="122"/>
                  </a:lnTo>
                  <a:lnTo>
                    <a:pt x="152" y="130"/>
                  </a:lnTo>
                  <a:lnTo>
                    <a:pt x="156" y="140"/>
                  </a:lnTo>
                  <a:lnTo>
                    <a:pt x="160" y="150"/>
                  </a:lnTo>
                  <a:lnTo>
                    <a:pt x="160" y="164"/>
                  </a:lnTo>
                  <a:lnTo>
                    <a:pt x="160" y="164"/>
                  </a:lnTo>
                  <a:lnTo>
                    <a:pt x="160" y="164"/>
                  </a:lnTo>
                  <a:lnTo>
                    <a:pt x="158" y="178"/>
                  </a:lnTo>
                  <a:lnTo>
                    <a:pt x="154" y="192"/>
                  </a:lnTo>
                  <a:lnTo>
                    <a:pt x="148" y="204"/>
                  </a:lnTo>
                  <a:lnTo>
                    <a:pt x="138" y="214"/>
                  </a:lnTo>
                  <a:lnTo>
                    <a:pt x="128" y="220"/>
                  </a:lnTo>
                  <a:lnTo>
                    <a:pt x="114" y="226"/>
                  </a:lnTo>
                  <a:lnTo>
                    <a:pt x="100" y="230"/>
                  </a:lnTo>
                  <a:lnTo>
                    <a:pt x="84" y="230"/>
                  </a:lnTo>
                  <a:lnTo>
                    <a:pt x="84" y="230"/>
                  </a:lnTo>
                  <a:lnTo>
                    <a:pt x="62" y="228"/>
                  </a:lnTo>
                  <a:lnTo>
                    <a:pt x="40" y="222"/>
                  </a:lnTo>
                  <a:lnTo>
                    <a:pt x="20" y="212"/>
                  </a:lnTo>
                  <a:lnTo>
                    <a:pt x="10" y="206"/>
                  </a:lnTo>
                  <a:lnTo>
                    <a:pt x="0" y="198"/>
                  </a:lnTo>
                  <a:lnTo>
                    <a:pt x="0" y="1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1" name="Freeform 11"/>
            <p:cNvSpPr>
              <a:spLocks/>
            </p:cNvSpPr>
            <p:nvPr/>
          </p:nvSpPr>
          <p:spPr bwMode="auto">
            <a:xfrm>
              <a:off x="4137030" y="4137033"/>
              <a:ext cx="234950" cy="361952"/>
            </a:xfrm>
            <a:custGeom>
              <a:avLst/>
              <a:gdLst/>
              <a:ahLst/>
              <a:cxnLst>
                <a:cxn ang="0">
                  <a:pos x="2" y="0"/>
                </a:cxn>
                <a:cxn ang="0">
                  <a:pos x="148" y="2"/>
                </a:cxn>
                <a:cxn ang="0">
                  <a:pos x="148" y="44"/>
                </a:cxn>
                <a:cxn ang="0">
                  <a:pos x="48" y="42"/>
                </a:cxn>
                <a:cxn ang="0">
                  <a:pos x="48" y="92"/>
                </a:cxn>
                <a:cxn ang="0">
                  <a:pos x="134" y="92"/>
                </a:cxn>
                <a:cxn ang="0">
                  <a:pos x="134" y="134"/>
                </a:cxn>
                <a:cxn ang="0">
                  <a:pos x="48" y="134"/>
                </a:cxn>
                <a:cxn ang="0">
                  <a:pos x="46" y="184"/>
                </a:cxn>
                <a:cxn ang="0">
                  <a:pos x="148" y="184"/>
                </a:cxn>
                <a:cxn ang="0">
                  <a:pos x="148" y="228"/>
                </a:cxn>
                <a:cxn ang="0">
                  <a:pos x="0" y="226"/>
                </a:cxn>
                <a:cxn ang="0">
                  <a:pos x="2" y="0"/>
                </a:cxn>
              </a:cxnLst>
              <a:rect l="0" t="0" r="r" b="b"/>
              <a:pathLst>
                <a:path w="148" h="228">
                  <a:moveTo>
                    <a:pt x="2" y="0"/>
                  </a:moveTo>
                  <a:lnTo>
                    <a:pt x="148" y="2"/>
                  </a:lnTo>
                  <a:lnTo>
                    <a:pt x="148" y="44"/>
                  </a:lnTo>
                  <a:lnTo>
                    <a:pt x="48" y="42"/>
                  </a:lnTo>
                  <a:lnTo>
                    <a:pt x="48" y="92"/>
                  </a:lnTo>
                  <a:lnTo>
                    <a:pt x="134" y="92"/>
                  </a:lnTo>
                  <a:lnTo>
                    <a:pt x="134" y="134"/>
                  </a:lnTo>
                  <a:lnTo>
                    <a:pt x="48" y="134"/>
                  </a:lnTo>
                  <a:lnTo>
                    <a:pt x="46" y="184"/>
                  </a:lnTo>
                  <a:lnTo>
                    <a:pt x="148" y="184"/>
                  </a:lnTo>
                  <a:lnTo>
                    <a:pt x="148" y="228"/>
                  </a:lnTo>
                  <a:lnTo>
                    <a:pt x="0" y="226"/>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2" name="Freeform 12"/>
            <p:cNvSpPr>
              <a:spLocks noEditPoints="1"/>
            </p:cNvSpPr>
            <p:nvPr/>
          </p:nvSpPr>
          <p:spPr bwMode="auto">
            <a:xfrm>
              <a:off x="4660903" y="4140202"/>
              <a:ext cx="327024" cy="361952"/>
            </a:xfrm>
            <a:custGeom>
              <a:avLst/>
              <a:gdLst/>
              <a:ahLst/>
              <a:cxnLst>
                <a:cxn ang="0">
                  <a:pos x="82" y="0"/>
                </a:cxn>
                <a:cxn ang="0">
                  <a:pos x="128" y="0"/>
                </a:cxn>
                <a:cxn ang="0">
                  <a:pos x="206" y="228"/>
                </a:cxn>
                <a:cxn ang="0">
                  <a:pos x="158" y="228"/>
                </a:cxn>
                <a:cxn ang="0">
                  <a:pos x="142" y="178"/>
                </a:cxn>
                <a:cxn ang="0">
                  <a:pos x="64" y="178"/>
                </a:cxn>
                <a:cxn ang="0">
                  <a:pos x="46" y="226"/>
                </a:cxn>
                <a:cxn ang="0">
                  <a:pos x="0" y="226"/>
                </a:cxn>
                <a:cxn ang="0">
                  <a:pos x="82" y="0"/>
                </a:cxn>
                <a:cxn ang="0">
                  <a:pos x="128" y="138"/>
                </a:cxn>
                <a:cxn ang="0">
                  <a:pos x="104" y="64"/>
                </a:cxn>
                <a:cxn ang="0">
                  <a:pos x="78" y="136"/>
                </a:cxn>
                <a:cxn ang="0">
                  <a:pos x="128" y="138"/>
                </a:cxn>
              </a:cxnLst>
              <a:rect l="0" t="0" r="r" b="b"/>
              <a:pathLst>
                <a:path w="206" h="228">
                  <a:moveTo>
                    <a:pt x="82" y="0"/>
                  </a:moveTo>
                  <a:lnTo>
                    <a:pt x="128" y="0"/>
                  </a:lnTo>
                  <a:lnTo>
                    <a:pt x="206" y="228"/>
                  </a:lnTo>
                  <a:lnTo>
                    <a:pt x="158" y="228"/>
                  </a:lnTo>
                  <a:lnTo>
                    <a:pt x="142" y="178"/>
                  </a:lnTo>
                  <a:lnTo>
                    <a:pt x="64" y="178"/>
                  </a:lnTo>
                  <a:lnTo>
                    <a:pt x="46" y="226"/>
                  </a:lnTo>
                  <a:lnTo>
                    <a:pt x="0" y="226"/>
                  </a:lnTo>
                  <a:lnTo>
                    <a:pt x="82" y="0"/>
                  </a:lnTo>
                  <a:close/>
                  <a:moveTo>
                    <a:pt x="128" y="138"/>
                  </a:moveTo>
                  <a:lnTo>
                    <a:pt x="104" y="64"/>
                  </a:lnTo>
                  <a:lnTo>
                    <a:pt x="78" y="136"/>
                  </a:lnTo>
                  <a:lnTo>
                    <a:pt x="128"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3" name="Freeform 13"/>
            <p:cNvSpPr>
              <a:spLocks noEditPoints="1"/>
            </p:cNvSpPr>
            <p:nvPr/>
          </p:nvSpPr>
          <p:spPr bwMode="auto">
            <a:xfrm>
              <a:off x="5283205" y="4146552"/>
              <a:ext cx="273051" cy="358775"/>
            </a:xfrm>
            <a:custGeom>
              <a:avLst/>
              <a:gdLst/>
              <a:ahLst/>
              <a:cxnLst>
                <a:cxn ang="0">
                  <a:pos x="2" y="0"/>
                </a:cxn>
                <a:cxn ang="0">
                  <a:pos x="86" y="0"/>
                </a:cxn>
                <a:cxn ang="0">
                  <a:pos x="86" y="0"/>
                </a:cxn>
                <a:cxn ang="0">
                  <a:pos x="106" y="2"/>
                </a:cxn>
                <a:cxn ang="0">
                  <a:pos x="122" y="6"/>
                </a:cxn>
                <a:cxn ang="0">
                  <a:pos x="136" y="12"/>
                </a:cxn>
                <a:cxn ang="0">
                  <a:pos x="148" y="22"/>
                </a:cxn>
                <a:cxn ang="0">
                  <a:pos x="148" y="22"/>
                </a:cxn>
                <a:cxn ang="0">
                  <a:pos x="156" y="32"/>
                </a:cxn>
                <a:cxn ang="0">
                  <a:pos x="162" y="44"/>
                </a:cxn>
                <a:cxn ang="0">
                  <a:pos x="166" y="58"/>
                </a:cxn>
                <a:cxn ang="0">
                  <a:pos x="166" y="74"/>
                </a:cxn>
                <a:cxn ang="0">
                  <a:pos x="166" y="76"/>
                </a:cxn>
                <a:cxn ang="0">
                  <a:pos x="166" y="76"/>
                </a:cxn>
                <a:cxn ang="0">
                  <a:pos x="166" y="88"/>
                </a:cxn>
                <a:cxn ang="0">
                  <a:pos x="164" y="100"/>
                </a:cxn>
                <a:cxn ang="0">
                  <a:pos x="160" y="110"/>
                </a:cxn>
                <a:cxn ang="0">
                  <a:pos x="154" y="118"/>
                </a:cxn>
                <a:cxn ang="0">
                  <a:pos x="148" y="126"/>
                </a:cxn>
                <a:cxn ang="0">
                  <a:pos x="142" y="132"/>
                </a:cxn>
                <a:cxn ang="0">
                  <a:pos x="132" y="138"/>
                </a:cxn>
                <a:cxn ang="0">
                  <a:pos x="124" y="142"/>
                </a:cxn>
                <a:cxn ang="0">
                  <a:pos x="172" y="226"/>
                </a:cxn>
                <a:cxn ang="0">
                  <a:pos x="118" y="226"/>
                </a:cxn>
                <a:cxn ang="0">
                  <a:pos x="76" y="152"/>
                </a:cxn>
                <a:cxn ang="0">
                  <a:pos x="48" y="152"/>
                </a:cxn>
                <a:cxn ang="0">
                  <a:pos x="46" y="226"/>
                </a:cxn>
                <a:cxn ang="0">
                  <a:pos x="0" y="226"/>
                </a:cxn>
                <a:cxn ang="0">
                  <a:pos x="2" y="0"/>
                </a:cxn>
                <a:cxn ang="0">
                  <a:pos x="82" y="110"/>
                </a:cxn>
                <a:cxn ang="0">
                  <a:pos x="82" y="110"/>
                </a:cxn>
                <a:cxn ang="0">
                  <a:pos x="90" y="110"/>
                </a:cxn>
                <a:cxn ang="0">
                  <a:pos x="98" y="108"/>
                </a:cxn>
                <a:cxn ang="0">
                  <a:pos x="104" y="106"/>
                </a:cxn>
                <a:cxn ang="0">
                  <a:pos x="110" y="102"/>
                </a:cxn>
                <a:cxn ang="0">
                  <a:pos x="114" y="96"/>
                </a:cxn>
                <a:cxn ang="0">
                  <a:pos x="116" y="90"/>
                </a:cxn>
                <a:cxn ang="0">
                  <a:pos x="118" y="84"/>
                </a:cxn>
                <a:cxn ang="0">
                  <a:pos x="120" y="76"/>
                </a:cxn>
                <a:cxn ang="0">
                  <a:pos x="120" y="76"/>
                </a:cxn>
                <a:cxn ang="0">
                  <a:pos x="120" y="76"/>
                </a:cxn>
                <a:cxn ang="0">
                  <a:pos x="118" y="68"/>
                </a:cxn>
                <a:cxn ang="0">
                  <a:pos x="116" y="62"/>
                </a:cxn>
                <a:cxn ang="0">
                  <a:pos x="114" y="56"/>
                </a:cxn>
                <a:cxn ang="0">
                  <a:pos x="110" y="52"/>
                </a:cxn>
                <a:cxn ang="0">
                  <a:pos x="104" y="48"/>
                </a:cxn>
                <a:cxn ang="0">
                  <a:pos x="98" y="44"/>
                </a:cxn>
                <a:cxn ang="0">
                  <a:pos x="82" y="42"/>
                </a:cxn>
                <a:cxn ang="0">
                  <a:pos x="48" y="42"/>
                </a:cxn>
                <a:cxn ang="0">
                  <a:pos x="48" y="110"/>
                </a:cxn>
                <a:cxn ang="0">
                  <a:pos x="82" y="110"/>
                </a:cxn>
              </a:cxnLst>
              <a:rect l="0" t="0" r="r" b="b"/>
              <a:pathLst>
                <a:path w="172" h="226">
                  <a:moveTo>
                    <a:pt x="2" y="0"/>
                  </a:moveTo>
                  <a:lnTo>
                    <a:pt x="86" y="0"/>
                  </a:lnTo>
                  <a:lnTo>
                    <a:pt x="86" y="0"/>
                  </a:lnTo>
                  <a:lnTo>
                    <a:pt x="106" y="2"/>
                  </a:lnTo>
                  <a:lnTo>
                    <a:pt x="122" y="6"/>
                  </a:lnTo>
                  <a:lnTo>
                    <a:pt x="136" y="12"/>
                  </a:lnTo>
                  <a:lnTo>
                    <a:pt x="148" y="22"/>
                  </a:lnTo>
                  <a:lnTo>
                    <a:pt x="148" y="22"/>
                  </a:lnTo>
                  <a:lnTo>
                    <a:pt x="156" y="32"/>
                  </a:lnTo>
                  <a:lnTo>
                    <a:pt x="162" y="44"/>
                  </a:lnTo>
                  <a:lnTo>
                    <a:pt x="166" y="58"/>
                  </a:lnTo>
                  <a:lnTo>
                    <a:pt x="166" y="74"/>
                  </a:lnTo>
                  <a:lnTo>
                    <a:pt x="166" y="76"/>
                  </a:lnTo>
                  <a:lnTo>
                    <a:pt x="166" y="76"/>
                  </a:lnTo>
                  <a:lnTo>
                    <a:pt x="166" y="88"/>
                  </a:lnTo>
                  <a:lnTo>
                    <a:pt x="164" y="100"/>
                  </a:lnTo>
                  <a:lnTo>
                    <a:pt x="160" y="110"/>
                  </a:lnTo>
                  <a:lnTo>
                    <a:pt x="154" y="118"/>
                  </a:lnTo>
                  <a:lnTo>
                    <a:pt x="148" y="126"/>
                  </a:lnTo>
                  <a:lnTo>
                    <a:pt x="142" y="132"/>
                  </a:lnTo>
                  <a:lnTo>
                    <a:pt x="132" y="138"/>
                  </a:lnTo>
                  <a:lnTo>
                    <a:pt x="124" y="142"/>
                  </a:lnTo>
                  <a:lnTo>
                    <a:pt x="172" y="226"/>
                  </a:lnTo>
                  <a:lnTo>
                    <a:pt x="118" y="226"/>
                  </a:lnTo>
                  <a:lnTo>
                    <a:pt x="76" y="152"/>
                  </a:lnTo>
                  <a:lnTo>
                    <a:pt x="48" y="152"/>
                  </a:lnTo>
                  <a:lnTo>
                    <a:pt x="46" y="226"/>
                  </a:lnTo>
                  <a:lnTo>
                    <a:pt x="0" y="226"/>
                  </a:lnTo>
                  <a:lnTo>
                    <a:pt x="2" y="0"/>
                  </a:lnTo>
                  <a:close/>
                  <a:moveTo>
                    <a:pt x="82" y="110"/>
                  </a:moveTo>
                  <a:lnTo>
                    <a:pt x="82" y="110"/>
                  </a:lnTo>
                  <a:lnTo>
                    <a:pt x="90" y="110"/>
                  </a:lnTo>
                  <a:lnTo>
                    <a:pt x="98" y="108"/>
                  </a:lnTo>
                  <a:lnTo>
                    <a:pt x="104" y="106"/>
                  </a:lnTo>
                  <a:lnTo>
                    <a:pt x="110" y="102"/>
                  </a:lnTo>
                  <a:lnTo>
                    <a:pt x="114" y="96"/>
                  </a:lnTo>
                  <a:lnTo>
                    <a:pt x="116" y="90"/>
                  </a:lnTo>
                  <a:lnTo>
                    <a:pt x="118" y="84"/>
                  </a:lnTo>
                  <a:lnTo>
                    <a:pt x="120" y="76"/>
                  </a:lnTo>
                  <a:lnTo>
                    <a:pt x="120" y="76"/>
                  </a:lnTo>
                  <a:lnTo>
                    <a:pt x="120" y="76"/>
                  </a:lnTo>
                  <a:lnTo>
                    <a:pt x="118" y="68"/>
                  </a:lnTo>
                  <a:lnTo>
                    <a:pt x="116" y="62"/>
                  </a:lnTo>
                  <a:lnTo>
                    <a:pt x="114" y="56"/>
                  </a:lnTo>
                  <a:lnTo>
                    <a:pt x="110" y="52"/>
                  </a:lnTo>
                  <a:lnTo>
                    <a:pt x="104" y="48"/>
                  </a:lnTo>
                  <a:lnTo>
                    <a:pt x="98" y="44"/>
                  </a:lnTo>
                  <a:lnTo>
                    <a:pt x="82" y="42"/>
                  </a:lnTo>
                  <a:lnTo>
                    <a:pt x="48" y="42"/>
                  </a:lnTo>
                  <a:lnTo>
                    <a:pt x="48" y="110"/>
                  </a:lnTo>
                  <a:lnTo>
                    <a:pt x="82"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4" name="Freeform 14"/>
            <p:cNvSpPr>
              <a:spLocks/>
            </p:cNvSpPr>
            <p:nvPr/>
          </p:nvSpPr>
          <p:spPr bwMode="auto">
            <a:xfrm>
              <a:off x="5842009" y="4146548"/>
              <a:ext cx="276224" cy="368302"/>
            </a:xfrm>
            <a:custGeom>
              <a:avLst/>
              <a:gdLst/>
              <a:ahLst/>
              <a:cxnLst>
                <a:cxn ang="0">
                  <a:pos x="0" y="114"/>
                </a:cxn>
                <a:cxn ang="0">
                  <a:pos x="2" y="90"/>
                </a:cxn>
                <a:cxn ang="0">
                  <a:pos x="16" y="48"/>
                </a:cxn>
                <a:cxn ang="0">
                  <a:pos x="44" y="18"/>
                </a:cxn>
                <a:cxn ang="0">
                  <a:pos x="80" y="2"/>
                </a:cxn>
                <a:cxn ang="0">
                  <a:pos x="102" y="0"/>
                </a:cxn>
                <a:cxn ang="0">
                  <a:pos x="144" y="8"/>
                </a:cxn>
                <a:cxn ang="0">
                  <a:pos x="174" y="30"/>
                </a:cxn>
                <a:cxn ang="0">
                  <a:pos x="146" y="66"/>
                </a:cxn>
                <a:cxn ang="0">
                  <a:pos x="126" y="50"/>
                </a:cxn>
                <a:cxn ang="0">
                  <a:pos x="100" y="44"/>
                </a:cxn>
                <a:cxn ang="0">
                  <a:pos x="90" y="44"/>
                </a:cxn>
                <a:cxn ang="0">
                  <a:pos x="70" y="54"/>
                </a:cxn>
                <a:cxn ang="0">
                  <a:pos x="56" y="72"/>
                </a:cxn>
                <a:cxn ang="0">
                  <a:pos x="48" y="100"/>
                </a:cxn>
                <a:cxn ang="0">
                  <a:pos x="48" y="116"/>
                </a:cxn>
                <a:cxn ang="0">
                  <a:pos x="48" y="132"/>
                </a:cxn>
                <a:cxn ang="0">
                  <a:pos x="56" y="158"/>
                </a:cxn>
                <a:cxn ang="0">
                  <a:pos x="70" y="178"/>
                </a:cxn>
                <a:cxn ang="0">
                  <a:pos x="90" y="188"/>
                </a:cxn>
                <a:cxn ang="0">
                  <a:pos x="100" y="188"/>
                </a:cxn>
                <a:cxn ang="0">
                  <a:pos x="124" y="182"/>
                </a:cxn>
                <a:cxn ang="0">
                  <a:pos x="146" y="166"/>
                </a:cxn>
                <a:cxn ang="0">
                  <a:pos x="174" y="198"/>
                </a:cxn>
                <a:cxn ang="0">
                  <a:pos x="142" y="224"/>
                </a:cxn>
                <a:cxn ang="0">
                  <a:pos x="122" y="230"/>
                </a:cxn>
                <a:cxn ang="0">
                  <a:pos x="98" y="232"/>
                </a:cxn>
                <a:cxn ang="0">
                  <a:pos x="76" y="230"/>
                </a:cxn>
                <a:cxn ang="0">
                  <a:pos x="40" y="214"/>
                </a:cxn>
                <a:cxn ang="0">
                  <a:pos x="14" y="184"/>
                </a:cxn>
                <a:cxn ang="0">
                  <a:pos x="0" y="142"/>
                </a:cxn>
                <a:cxn ang="0">
                  <a:pos x="0" y="116"/>
                </a:cxn>
              </a:cxnLst>
              <a:rect l="0" t="0" r="r" b="b"/>
              <a:pathLst>
                <a:path w="174" h="232">
                  <a:moveTo>
                    <a:pt x="0" y="116"/>
                  </a:moveTo>
                  <a:lnTo>
                    <a:pt x="0" y="114"/>
                  </a:lnTo>
                  <a:lnTo>
                    <a:pt x="0" y="114"/>
                  </a:lnTo>
                  <a:lnTo>
                    <a:pt x="2" y="90"/>
                  </a:lnTo>
                  <a:lnTo>
                    <a:pt x="8" y="68"/>
                  </a:lnTo>
                  <a:lnTo>
                    <a:pt x="16" y="48"/>
                  </a:lnTo>
                  <a:lnTo>
                    <a:pt x="28" y="30"/>
                  </a:lnTo>
                  <a:lnTo>
                    <a:pt x="44" y="18"/>
                  </a:lnTo>
                  <a:lnTo>
                    <a:pt x="62" y="8"/>
                  </a:lnTo>
                  <a:lnTo>
                    <a:pt x="80" y="2"/>
                  </a:lnTo>
                  <a:lnTo>
                    <a:pt x="102" y="0"/>
                  </a:lnTo>
                  <a:lnTo>
                    <a:pt x="102" y="0"/>
                  </a:lnTo>
                  <a:lnTo>
                    <a:pt x="126" y="2"/>
                  </a:lnTo>
                  <a:lnTo>
                    <a:pt x="144" y="8"/>
                  </a:lnTo>
                  <a:lnTo>
                    <a:pt x="162" y="18"/>
                  </a:lnTo>
                  <a:lnTo>
                    <a:pt x="174" y="30"/>
                  </a:lnTo>
                  <a:lnTo>
                    <a:pt x="146" y="66"/>
                  </a:lnTo>
                  <a:lnTo>
                    <a:pt x="146" y="66"/>
                  </a:lnTo>
                  <a:lnTo>
                    <a:pt x="136" y="56"/>
                  </a:lnTo>
                  <a:lnTo>
                    <a:pt x="126" y="50"/>
                  </a:lnTo>
                  <a:lnTo>
                    <a:pt x="114" y="44"/>
                  </a:lnTo>
                  <a:lnTo>
                    <a:pt x="100" y="44"/>
                  </a:lnTo>
                  <a:lnTo>
                    <a:pt x="100" y="44"/>
                  </a:lnTo>
                  <a:lnTo>
                    <a:pt x="90" y="44"/>
                  </a:lnTo>
                  <a:lnTo>
                    <a:pt x="80" y="48"/>
                  </a:lnTo>
                  <a:lnTo>
                    <a:pt x="70" y="54"/>
                  </a:lnTo>
                  <a:lnTo>
                    <a:pt x="62" y="62"/>
                  </a:lnTo>
                  <a:lnTo>
                    <a:pt x="56" y="72"/>
                  </a:lnTo>
                  <a:lnTo>
                    <a:pt x="52" y="86"/>
                  </a:lnTo>
                  <a:lnTo>
                    <a:pt x="48" y="100"/>
                  </a:lnTo>
                  <a:lnTo>
                    <a:pt x="48" y="114"/>
                  </a:lnTo>
                  <a:lnTo>
                    <a:pt x="48" y="116"/>
                  </a:lnTo>
                  <a:lnTo>
                    <a:pt x="48" y="116"/>
                  </a:lnTo>
                  <a:lnTo>
                    <a:pt x="48" y="132"/>
                  </a:lnTo>
                  <a:lnTo>
                    <a:pt x="52" y="146"/>
                  </a:lnTo>
                  <a:lnTo>
                    <a:pt x="56" y="158"/>
                  </a:lnTo>
                  <a:lnTo>
                    <a:pt x="62" y="168"/>
                  </a:lnTo>
                  <a:lnTo>
                    <a:pt x="70" y="178"/>
                  </a:lnTo>
                  <a:lnTo>
                    <a:pt x="80" y="184"/>
                  </a:lnTo>
                  <a:lnTo>
                    <a:pt x="90" y="188"/>
                  </a:lnTo>
                  <a:lnTo>
                    <a:pt x="100" y="188"/>
                  </a:lnTo>
                  <a:lnTo>
                    <a:pt x="100" y="188"/>
                  </a:lnTo>
                  <a:lnTo>
                    <a:pt x="112" y="188"/>
                  </a:lnTo>
                  <a:lnTo>
                    <a:pt x="124" y="182"/>
                  </a:lnTo>
                  <a:lnTo>
                    <a:pt x="136" y="176"/>
                  </a:lnTo>
                  <a:lnTo>
                    <a:pt x="146" y="166"/>
                  </a:lnTo>
                  <a:lnTo>
                    <a:pt x="174" y="198"/>
                  </a:lnTo>
                  <a:lnTo>
                    <a:pt x="174" y="198"/>
                  </a:lnTo>
                  <a:lnTo>
                    <a:pt x="158" y="212"/>
                  </a:lnTo>
                  <a:lnTo>
                    <a:pt x="142" y="224"/>
                  </a:lnTo>
                  <a:lnTo>
                    <a:pt x="132" y="228"/>
                  </a:lnTo>
                  <a:lnTo>
                    <a:pt x="122" y="230"/>
                  </a:lnTo>
                  <a:lnTo>
                    <a:pt x="110" y="232"/>
                  </a:lnTo>
                  <a:lnTo>
                    <a:pt x="98" y="232"/>
                  </a:lnTo>
                  <a:lnTo>
                    <a:pt x="98" y="232"/>
                  </a:lnTo>
                  <a:lnTo>
                    <a:pt x="76" y="230"/>
                  </a:lnTo>
                  <a:lnTo>
                    <a:pt x="58" y="224"/>
                  </a:lnTo>
                  <a:lnTo>
                    <a:pt x="40" y="214"/>
                  </a:lnTo>
                  <a:lnTo>
                    <a:pt x="26" y="200"/>
                  </a:lnTo>
                  <a:lnTo>
                    <a:pt x="14" y="184"/>
                  </a:lnTo>
                  <a:lnTo>
                    <a:pt x="6" y="164"/>
                  </a:lnTo>
                  <a:lnTo>
                    <a:pt x="0" y="142"/>
                  </a:lnTo>
                  <a:lnTo>
                    <a:pt x="0" y="116"/>
                  </a:lnTo>
                  <a:lnTo>
                    <a:pt x="0"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sp>
          <p:nvSpPr>
            <p:cNvPr id="45" name="Freeform 15"/>
            <p:cNvSpPr>
              <a:spLocks/>
            </p:cNvSpPr>
            <p:nvPr/>
          </p:nvSpPr>
          <p:spPr bwMode="auto">
            <a:xfrm>
              <a:off x="6410326" y="4152902"/>
              <a:ext cx="269877" cy="361952"/>
            </a:xfrm>
            <a:custGeom>
              <a:avLst/>
              <a:gdLst/>
              <a:ahLst/>
              <a:cxnLst>
                <a:cxn ang="0">
                  <a:pos x="2" y="0"/>
                </a:cxn>
                <a:cxn ang="0">
                  <a:pos x="48" y="2"/>
                </a:cxn>
                <a:cxn ang="0">
                  <a:pos x="48" y="92"/>
                </a:cxn>
                <a:cxn ang="0">
                  <a:pos x="122" y="92"/>
                </a:cxn>
                <a:cxn ang="0">
                  <a:pos x="122" y="2"/>
                </a:cxn>
                <a:cxn ang="0">
                  <a:pos x="170" y="2"/>
                </a:cxn>
                <a:cxn ang="0">
                  <a:pos x="168" y="228"/>
                </a:cxn>
                <a:cxn ang="0">
                  <a:pos x="120" y="228"/>
                </a:cxn>
                <a:cxn ang="0">
                  <a:pos x="122" y="136"/>
                </a:cxn>
                <a:cxn ang="0">
                  <a:pos x="48" y="136"/>
                </a:cxn>
                <a:cxn ang="0">
                  <a:pos x="46" y="228"/>
                </a:cxn>
                <a:cxn ang="0">
                  <a:pos x="0" y="226"/>
                </a:cxn>
                <a:cxn ang="0">
                  <a:pos x="2" y="0"/>
                </a:cxn>
              </a:cxnLst>
              <a:rect l="0" t="0" r="r" b="b"/>
              <a:pathLst>
                <a:path w="170" h="228">
                  <a:moveTo>
                    <a:pt x="2" y="0"/>
                  </a:moveTo>
                  <a:lnTo>
                    <a:pt x="48" y="2"/>
                  </a:lnTo>
                  <a:lnTo>
                    <a:pt x="48" y="92"/>
                  </a:lnTo>
                  <a:lnTo>
                    <a:pt x="122" y="92"/>
                  </a:lnTo>
                  <a:lnTo>
                    <a:pt x="122" y="2"/>
                  </a:lnTo>
                  <a:lnTo>
                    <a:pt x="170" y="2"/>
                  </a:lnTo>
                  <a:lnTo>
                    <a:pt x="168" y="228"/>
                  </a:lnTo>
                  <a:lnTo>
                    <a:pt x="120" y="228"/>
                  </a:lnTo>
                  <a:lnTo>
                    <a:pt x="122" y="136"/>
                  </a:lnTo>
                  <a:lnTo>
                    <a:pt x="48" y="136"/>
                  </a:lnTo>
                  <a:lnTo>
                    <a:pt x="46" y="228"/>
                  </a:lnTo>
                  <a:lnTo>
                    <a:pt x="0" y="226"/>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sz="1350" kern="0" dirty="0" smtClean="0">
                <a:solidFill>
                  <a:sysClr val="windowText" lastClr="000000"/>
                </a:solidFill>
                <a:latin typeface="Century Gothic"/>
              </a:endParaRPr>
            </a:p>
          </p:txBody>
        </p:sp>
      </p:grpSp>
    </p:spTree>
    <p:extLst>
      <p:ext uri="{BB962C8B-B14F-4D97-AF65-F5344CB8AC3E}">
        <p14:creationId xmlns:p14="http://schemas.microsoft.com/office/powerpoint/2010/main" val="5299556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7"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A49CBEAE-6FFC-4B83-B252-663C5ECC8469}"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424738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9"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9E97B916-A121-41C7-8961-7F4A94D9A4F6}"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190505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5"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F58493D5-7043-4276-86D8-06F12BF33BC6}"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424958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4"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057AD552-29AD-41EB-A293-287DA6EB170E}"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9576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a:xfrm>
            <a:off x="457200" y="6356356"/>
            <a:ext cx="2133600" cy="365125"/>
          </a:xfrm>
          <a:prstGeom prst="rect">
            <a:avLst/>
          </a:prstGeom>
        </p:spPr>
        <p:txBody>
          <a:bodyPr/>
          <a:lstStyle>
            <a:lvl1pPr>
              <a:defRPr/>
            </a:lvl1pPr>
          </a:lstStyle>
          <a:p>
            <a:pPr fontAlgn="base">
              <a:spcBef>
                <a:spcPct val="0"/>
              </a:spcBef>
              <a:spcAft>
                <a:spcPct val="0"/>
              </a:spcAft>
              <a:defRPr/>
            </a:pPr>
            <a:endParaRPr lang="en-US" sz="1800" dirty="0">
              <a:solidFill>
                <a:srgbClr val="505050"/>
              </a:solidFill>
              <a:latin typeface="Arial Narrow"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7"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717C86BE-0126-44D7-B5C6-28AB28D16348}"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320652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a:xfrm>
            <a:off x="457200" y="6356356"/>
            <a:ext cx="2133600" cy="365125"/>
          </a:xfrm>
          <a:prstGeom prst="rect">
            <a:avLst/>
          </a:prstGeom>
        </p:spPr>
        <p:txBody>
          <a:bodyPr/>
          <a:lstStyle>
            <a:lvl1pPr>
              <a:defRPr sz="900"/>
            </a:lvl1pPr>
          </a:lstStyle>
          <a:p>
            <a:pPr fontAlgn="base">
              <a:spcBef>
                <a:spcPct val="0"/>
              </a:spcBef>
              <a:spcAft>
                <a:spcPct val="0"/>
              </a:spcAft>
              <a:defRPr/>
            </a:pPr>
            <a:endParaRPr lang="en-US" dirty="0">
              <a:solidFill>
                <a:srgbClr val="505050"/>
              </a:solidFill>
              <a:latin typeface="Arial Narrow"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505050">
                  <a:tint val="75000"/>
                </a:srgbClr>
              </a:solidFill>
            </a:endParaRPr>
          </a:p>
        </p:txBody>
      </p:sp>
      <p:sp>
        <p:nvSpPr>
          <p:cNvPr id="7" name="Slide Number Placeholder 5"/>
          <p:cNvSpPr>
            <a:spLocks noGrp="1"/>
          </p:cNvSpPr>
          <p:nvPr>
            <p:ph type="sldNum" sz="quarter" idx="12"/>
          </p:nvPr>
        </p:nvSpPr>
        <p:spPr>
          <a:xfrm>
            <a:off x="8309610" y="6458804"/>
            <a:ext cx="731520" cy="365125"/>
          </a:xfrm>
          <a:prstGeom prst="rect">
            <a:avLst/>
          </a:prstGeom>
        </p:spPr>
        <p:txBody>
          <a:bodyPr/>
          <a:lstStyle>
            <a:lvl1pPr>
              <a:defRPr/>
            </a:lvl1pPr>
          </a:lstStyle>
          <a:p>
            <a:pPr>
              <a:defRPr/>
            </a:pPr>
            <a:fld id="{BAEA3A68-D86E-4D0F-BFBD-3A59F7EF2863}" type="slidenum">
              <a:rPr lang="en-US">
                <a:solidFill>
                  <a:srgbClr val="505050">
                    <a:tint val="75000"/>
                  </a:srgbClr>
                </a:solidFill>
              </a:rPr>
              <a:pPr>
                <a:defRPr/>
              </a:pPr>
              <a:t>‹#›</a:t>
            </a:fld>
            <a:endParaRPr lang="en-US" dirty="0">
              <a:solidFill>
                <a:srgbClr val="505050">
                  <a:tint val="75000"/>
                </a:srgbClr>
              </a:solidFill>
            </a:endParaRPr>
          </a:p>
        </p:txBody>
      </p:sp>
    </p:spTree>
    <p:extLst>
      <p:ext uri="{BB962C8B-B14F-4D97-AF65-F5344CB8AC3E}">
        <p14:creationId xmlns:p14="http://schemas.microsoft.com/office/powerpoint/2010/main" val="39695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alphaModFix amt="82000"/>
            <a:lum/>
          </a:blip>
          <a:srcRect/>
          <a:stretch>
            <a:fillRect l="-2000" t="-2000" r="-2000" b="-2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useBgFill="1">
        <p:nvSpPr>
          <p:cNvPr id="11" name="Freeform 6"/>
          <p:cNvSpPr>
            <a:spLocks/>
          </p:cNvSpPr>
          <p:nvPr userDrawn="1"/>
        </p:nvSpPr>
        <p:spPr bwMode="auto">
          <a:xfrm>
            <a:off x="685800" y="76206"/>
            <a:ext cx="8195310" cy="1059815"/>
          </a:xfrm>
          <a:custGeom>
            <a:avLst/>
            <a:gdLst>
              <a:gd name="T0" fmla="*/ 2145 w 2147"/>
              <a:gd name="T1" fmla="*/ 99 h 264"/>
              <a:gd name="T2" fmla="*/ 2141 w 2147"/>
              <a:gd name="T3" fmla="*/ 96 h 264"/>
              <a:gd name="T4" fmla="*/ 2144 w 2147"/>
              <a:gd name="T5" fmla="*/ 92 h 264"/>
              <a:gd name="T6" fmla="*/ 2142 w 2147"/>
              <a:gd name="T7" fmla="*/ 87 h 264"/>
              <a:gd name="T8" fmla="*/ 2145 w 2147"/>
              <a:gd name="T9" fmla="*/ 82 h 264"/>
              <a:gd name="T10" fmla="*/ 2144 w 2147"/>
              <a:gd name="T11" fmla="*/ 74 h 264"/>
              <a:gd name="T12" fmla="*/ 2140 w 2147"/>
              <a:gd name="T13" fmla="*/ 70 h 264"/>
              <a:gd name="T14" fmla="*/ 2141 w 2147"/>
              <a:gd name="T15" fmla="*/ 64 h 264"/>
              <a:gd name="T16" fmla="*/ 2132 w 2147"/>
              <a:gd name="T17" fmla="*/ 52 h 264"/>
              <a:gd name="T18" fmla="*/ 2145 w 2147"/>
              <a:gd name="T19" fmla="*/ 39 h 264"/>
              <a:gd name="T20" fmla="*/ 2143 w 2147"/>
              <a:gd name="T21" fmla="*/ 34 h 264"/>
              <a:gd name="T22" fmla="*/ 2144 w 2147"/>
              <a:gd name="T23" fmla="*/ 28 h 264"/>
              <a:gd name="T24" fmla="*/ 2144 w 2147"/>
              <a:gd name="T25" fmla="*/ 14 h 264"/>
              <a:gd name="T26" fmla="*/ 2141 w 2147"/>
              <a:gd name="T27" fmla="*/ 10 h 264"/>
              <a:gd name="T28" fmla="*/ 2143 w 2147"/>
              <a:gd name="T29" fmla="*/ 5 h 264"/>
              <a:gd name="T30" fmla="*/ 2141 w 2147"/>
              <a:gd name="T31" fmla="*/ 0 h 264"/>
              <a:gd name="T32" fmla="*/ 7 w 2147"/>
              <a:gd name="T33" fmla="*/ 0 h 264"/>
              <a:gd name="T34" fmla="*/ 7 w 2147"/>
              <a:gd name="T35" fmla="*/ 11 h 264"/>
              <a:gd name="T36" fmla="*/ 11 w 2147"/>
              <a:gd name="T37" fmla="*/ 16 h 264"/>
              <a:gd name="T38" fmla="*/ 11 w 2147"/>
              <a:gd name="T39" fmla="*/ 26 h 264"/>
              <a:gd name="T40" fmla="*/ 21 w 2147"/>
              <a:gd name="T41" fmla="*/ 43 h 264"/>
              <a:gd name="T42" fmla="*/ 26 w 2147"/>
              <a:gd name="T43" fmla="*/ 62 h 264"/>
              <a:gd name="T44" fmla="*/ 27 w 2147"/>
              <a:gd name="T45" fmla="*/ 75 h 264"/>
              <a:gd name="T46" fmla="*/ 18 w 2147"/>
              <a:gd name="T47" fmla="*/ 88 h 264"/>
              <a:gd name="T48" fmla="*/ 23 w 2147"/>
              <a:gd name="T49" fmla="*/ 116 h 264"/>
              <a:gd name="T50" fmla="*/ 15 w 2147"/>
              <a:gd name="T51" fmla="*/ 144 h 264"/>
              <a:gd name="T52" fmla="*/ 24 w 2147"/>
              <a:gd name="T53" fmla="*/ 165 h 264"/>
              <a:gd name="T54" fmla="*/ 12 w 2147"/>
              <a:gd name="T55" fmla="*/ 215 h 264"/>
              <a:gd name="T56" fmla="*/ 8 w 2147"/>
              <a:gd name="T57" fmla="*/ 234 h 264"/>
              <a:gd name="T58" fmla="*/ 6 w 2147"/>
              <a:gd name="T59" fmla="*/ 250 h 264"/>
              <a:gd name="T60" fmla="*/ 0 w 2147"/>
              <a:gd name="T61" fmla="*/ 264 h 264"/>
              <a:gd name="T62" fmla="*/ 2144 w 2147"/>
              <a:gd name="T63" fmla="*/ 264 h 264"/>
              <a:gd name="T64" fmla="*/ 2144 w 2147"/>
              <a:gd name="T65" fmla="*/ 262 h 264"/>
              <a:gd name="T66" fmla="*/ 2139 w 2147"/>
              <a:gd name="T67" fmla="*/ 253 h 264"/>
              <a:gd name="T68" fmla="*/ 2143 w 2147"/>
              <a:gd name="T69" fmla="*/ 243 h 264"/>
              <a:gd name="T70" fmla="*/ 2142 w 2147"/>
              <a:gd name="T71" fmla="*/ 233 h 264"/>
              <a:gd name="T72" fmla="*/ 2143 w 2147"/>
              <a:gd name="T73" fmla="*/ 228 h 264"/>
              <a:gd name="T74" fmla="*/ 2140 w 2147"/>
              <a:gd name="T75" fmla="*/ 225 h 264"/>
              <a:gd name="T76" fmla="*/ 2142 w 2147"/>
              <a:gd name="T77" fmla="*/ 221 h 264"/>
              <a:gd name="T78" fmla="*/ 2142 w 2147"/>
              <a:gd name="T79" fmla="*/ 218 h 264"/>
              <a:gd name="T80" fmla="*/ 2141 w 2147"/>
              <a:gd name="T81" fmla="*/ 210 h 264"/>
              <a:gd name="T82" fmla="*/ 2132 w 2147"/>
              <a:gd name="T83" fmla="*/ 203 h 264"/>
              <a:gd name="T84" fmla="*/ 2130 w 2147"/>
              <a:gd name="T85" fmla="*/ 198 h 264"/>
              <a:gd name="T86" fmla="*/ 2126 w 2147"/>
              <a:gd name="T87" fmla="*/ 191 h 264"/>
              <a:gd name="T88" fmla="*/ 2123 w 2147"/>
              <a:gd name="T89" fmla="*/ 179 h 264"/>
              <a:gd name="T90" fmla="*/ 2137 w 2147"/>
              <a:gd name="T91" fmla="*/ 171 h 264"/>
              <a:gd name="T92" fmla="*/ 2136 w 2147"/>
              <a:gd name="T93" fmla="*/ 166 h 264"/>
              <a:gd name="T94" fmla="*/ 2139 w 2147"/>
              <a:gd name="T95" fmla="*/ 160 h 264"/>
              <a:gd name="T96" fmla="*/ 2138 w 2147"/>
              <a:gd name="T97" fmla="*/ 150 h 264"/>
              <a:gd name="T98" fmla="*/ 2144 w 2147"/>
              <a:gd name="T99" fmla="*/ 140 h 264"/>
              <a:gd name="T100" fmla="*/ 2144 w 2147"/>
              <a:gd name="T101" fmla="*/ 120 h 264"/>
              <a:gd name="T102" fmla="*/ 2146 w 2147"/>
              <a:gd name="T103" fmla="*/ 115 h 264"/>
              <a:gd name="T104" fmla="*/ 2146 w 2147"/>
              <a:gd name="T105" fmla="*/ 108 h 264"/>
              <a:gd name="T106" fmla="*/ 2146 w 2147"/>
              <a:gd name="T107" fmla="*/ 108 h 264"/>
              <a:gd name="T108" fmla="*/ 2145 w 2147"/>
              <a:gd name="T109" fmla="*/ 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47" h="264">
                <a:moveTo>
                  <a:pt x="2145" y="99"/>
                </a:moveTo>
                <a:cubicBezTo>
                  <a:pt x="2144" y="98"/>
                  <a:pt x="2141" y="97"/>
                  <a:pt x="2141" y="96"/>
                </a:cubicBezTo>
                <a:cubicBezTo>
                  <a:pt x="2140" y="93"/>
                  <a:pt x="2143" y="93"/>
                  <a:pt x="2144" y="92"/>
                </a:cubicBezTo>
                <a:cubicBezTo>
                  <a:pt x="2144" y="90"/>
                  <a:pt x="2142" y="89"/>
                  <a:pt x="2142" y="87"/>
                </a:cubicBezTo>
                <a:cubicBezTo>
                  <a:pt x="2142" y="84"/>
                  <a:pt x="2143" y="84"/>
                  <a:pt x="2145" y="82"/>
                </a:cubicBezTo>
                <a:cubicBezTo>
                  <a:pt x="2146" y="79"/>
                  <a:pt x="2146" y="77"/>
                  <a:pt x="2144" y="74"/>
                </a:cubicBezTo>
                <a:cubicBezTo>
                  <a:pt x="2143" y="72"/>
                  <a:pt x="2141" y="72"/>
                  <a:pt x="2140" y="70"/>
                </a:cubicBezTo>
                <a:cubicBezTo>
                  <a:pt x="2140" y="68"/>
                  <a:pt x="2141" y="66"/>
                  <a:pt x="2141" y="64"/>
                </a:cubicBezTo>
                <a:cubicBezTo>
                  <a:pt x="2139" y="59"/>
                  <a:pt x="2130" y="59"/>
                  <a:pt x="2132" y="52"/>
                </a:cubicBezTo>
                <a:cubicBezTo>
                  <a:pt x="2133" y="45"/>
                  <a:pt x="2144" y="46"/>
                  <a:pt x="2145" y="39"/>
                </a:cubicBezTo>
                <a:cubicBezTo>
                  <a:pt x="2145" y="38"/>
                  <a:pt x="2143" y="36"/>
                  <a:pt x="2143" y="34"/>
                </a:cubicBezTo>
                <a:cubicBezTo>
                  <a:pt x="2143" y="32"/>
                  <a:pt x="2143" y="30"/>
                  <a:pt x="2144" y="28"/>
                </a:cubicBezTo>
                <a:cubicBezTo>
                  <a:pt x="2144" y="24"/>
                  <a:pt x="2145" y="17"/>
                  <a:pt x="2144" y="14"/>
                </a:cubicBezTo>
                <a:cubicBezTo>
                  <a:pt x="2143" y="12"/>
                  <a:pt x="2141" y="12"/>
                  <a:pt x="2141" y="10"/>
                </a:cubicBezTo>
                <a:cubicBezTo>
                  <a:pt x="2140" y="8"/>
                  <a:pt x="2143" y="7"/>
                  <a:pt x="2143" y="5"/>
                </a:cubicBezTo>
                <a:cubicBezTo>
                  <a:pt x="2143" y="4"/>
                  <a:pt x="2142" y="2"/>
                  <a:pt x="2141" y="0"/>
                </a:cubicBezTo>
                <a:cubicBezTo>
                  <a:pt x="7" y="0"/>
                  <a:pt x="7" y="0"/>
                  <a:pt x="7" y="0"/>
                </a:cubicBezTo>
                <a:cubicBezTo>
                  <a:pt x="6" y="4"/>
                  <a:pt x="6" y="8"/>
                  <a:pt x="7" y="11"/>
                </a:cubicBezTo>
                <a:cubicBezTo>
                  <a:pt x="7" y="13"/>
                  <a:pt x="10" y="14"/>
                  <a:pt x="11" y="16"/>
                </a:cubicBezTo>
                <a:cubicBezTo>
                  <a:pt x="12" y="20"/>
                  <a:pt x="11" y="22"/>
                  <a:pt x="11" y="26"/>
                </a:cubicBezTo>
                <a:cubicBezTo>
                  <a:pt x="12" y="34"/>
                  <a:pt x="17" y="36"/>
                  <a:pt x="21" y="43"/>
                </a:cubicBezTo>
                <a:cubicBezTo>
                  <a:pt x="26" y="49"/>
                  <a:pt x="25" y="55"/>
                  <a:pt x="26" y="62"/>
                </a:cubicBezTo>
                <a:cubicBezTo>
                  <a:pt x="27" y="67"/>
                  <a:pt x="29" y="70"/>
                  <a:pt x="27" y="75"/>
                </a:cubicBezTo>
                <a:cubicBezTo>
                  <a:pt x="24" y="80"/>
                  <a:pt x="19" y="81"/>
                  <a:pt x="18" y="88"/>
                </a:cubicBezTo>
                <a:cubicBezTo>
                  <a:pt x="15" y="99"/>
                  <a:pt x="25" y="106"/>
                  <a:pt x="23" y="116"/>
                </a:cubicBezTo>
                <a:cubicBezTo>
                  <a:pt x="20" y="127"/>
                  <a:pt x="10" y="130"/>
                  <a:pt x="15" y="144"/>
                </a:cubicBezTo>
                <a:cubicBezTo>
                  <a:pt x="17" y="151"/>
                  <a:pt x="23" y="157"/>
                  <a:pt x="24" y="165"/>
                </a:cubicBezTo>
                <a:cubicBezTo>
                  <a:pt x="28" y="184"/>
                  <a:pt x="14" y="197"/>
                  <a:pt x="12" y="215"/>
                </a:cubicBezTo>
                <a:cubicBezTo>
                  <a:pt x="11" y="221"/>
                  <a:pt x="8" y="228"/>
                  <a:pt x="8" y="234"/>
                </a:cubicBezTo>
                <a:cubicBezTo>
                  <a:pt x="8" y="241"/>
                  <a:pt x="10" y="244"/>
                  <a:pt x="6" y="250"/>
                </a:cubicBezTo>
                <a:cubicBezTo>
                  <a:pt x="4" y="254"/>
                  <a:pt x="2" y="259"/>
                  <a:pt x="0" y="264"/>
                </a:cubicBezTo>
                <a:cubicBezTo>
                  <a:pt x="2144" y="264"/>
                  <a:pt x="2144" y="264"/>
                  <a:pt x="2144" y="264"/>
                </a:cubicBezTo>
                <a:cubicBezTo>
                  <a:pt x="2144" y="262"/>
                  <a:pt x="2144" y="262"/>
                  <a:pt x="2144" y="262"/>
                </a:cubicBezTo>
                <a:cubicBezTo>
                  <a:pt x="2143" y="259"/>
                  <a:pt x="2139" y="257"/>
                  <a:pt x="2139" y="253"/>
                </a:cubicBezTo>
                <a:cubicBezTo>
                  <a:pt x="2139" y="248"/>
                  <a:pt x="2143" y="247"/>
                  <a:pt x="2143" y="243"/>
                </a:cubicBezTo>
                <a:cubicBezTo>
                  <a:pt x="2143" y="239"/>
                  <a:pt x="2141" y="237"/>
                  <a:pt x="2142" y="233"/>
                </a:cubicBezTo>
                <a:cubicBezTo>
                  <a:pt x="2142" y="232"/>
                  <a:pt x="2144" y="230"/>
                  <a:pt x="2143" y="228"/>
                </a:cubicBezTo>
                <a:cubicBezTo>
                  <a:pt x="2142" y="227"/>
                  <a:pt x="2140" y="227"/>
                  <a:pt x="2140" y="225"/>
                </a:cubicBezTo>
                <a:cubicBezTo>
                  <a:pt x="2139" y="223"/>
                  <a:pt x="2142" y="222"/>
                  <a:pt x="2142" y="221"/>
                </a:cubicBezTo>
                <a:cubicBezTo>
                  <a:pt x="2143" y="219"/>
                  <a:pt x="2142" y="220"/>
                  <a:pt x="2142" y="218"/>
                </a:cubicBezTo>
                <a:cubicBezTo>
                  <a:pt x="2141" y="215"/>
                  <a:pt x="2141" y="213"/>
                  <a:pt x="2141" y="210"/>
                </a:cubicBezTo>
                <a:cubicBezTo>
                  <a:pt x="2139" y="205"/>
                  <a:pt x="2137" y="205"/>
                  <a:pt x="2132" y="203"/>
                </a:cubicBezTo>
                <a:cubicBezTo>
                  <a:pt x="2133" y="200"/>
                  <a:pt x="2131" y="199"/>
                  <a:pt x="2130" y="198"/>
                </a:cubicBezTo>
                <a:cubicBezTo>
                  <a:pt x="2128" y="195"/>
                  <a:pt x="2128" y="194"/>
                  <a:pt x="2126" y="191"/>
                </a:cubicBezTo>
                <a:cubicBezTo>
                  <a:pt x="2124" y="186"/>
                  <a:pt x="2118" y="185"/>
                  <a:pt x="2123" y="179"/>
                </a:cubicBezTo>
                <a:cubicBezTo>
                  <a:pt x="2127" y="176"/>
                  <a:pt x="2136" y="175"/>
                  <a:pt x="2137" y="171"/>
                </a:cubicBezTo>
                <a:cubicBezTo>
                  <a:pt x="2137" y="170"/>
                  <a:pt x="2136" y="167"/>
                  <a:pt x="2136" y="166"/>
                </a:cubicBezTo>
                <a:cubicBezTo>
                  <a:pt x="2137" y="163"/>
                  <a:pt x="2138" y="162"/>
                  <a:pt x="2139" y="160"/>
                </a:cubicBezTo>
                <a:cubicBezTo>
                  <a:pt x="2141" y="156"/>
                  <a:pt x="2139" y="155"/>
                  <a:pt x="2138" y="150"/>
                </a:cubicBezTo>
                <a:cubicBezTo>
                  <a:pt x="2138" y="145"/>
                  <a:pt x="2141" y="143"/>
                  <a:pt x="2144" y="140"/>
                </a:cubicBezTo>
                <a:cubicBezTo>
                  <a:pt x="2147" y="135"/>
                  <a:pt x="2143" y="126"/>
                  <a:pt x="2144" y="120"/>
                </a:cubicBezTo>
                <a:cubicBezTo>
                  <a:pt x="2145" y="118"/>
                  <a:pt x="2146" y="117"/>
                  <a:pt x="2146" y="115"/>
                </a:cubicBezTo>
                <a:cubicBezTo>
                  <a:pt x="2146" y="108"/>
                  <a:pt x="2146" y="108"/>
                  <a:pt x="2146" y="108"/>
                </a:cubicBezTo>
                <a:cubicBezTo>
                  <a:pt x="2146" y="108"/>
                  <a:pt x="2146" y="108"/>
                  <a:pt x="2146" y="108"/>
                </a:cubicBezTo>
                <a:cubicBezTo>
                  <a:pt x="2146" y="105"/>
                  <a:pt x="2143" y="101"/>
                  <a:pt x="2145" y="99"/>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22530" name="Title Placeholder 1"/>
          <p:cNvSpPr>
            <a:spLocks noGrp="1"/>
          </p:cNvSpPr>
          <p:nvPr>
            <p:ph type="title"/>
          </p:nvPr>
        </p:nvSpPr>
        <p:spPr bwMode="auto">
          <a:xfrm>
            <a:off x="826708" y="76206"/>
            <a:ext cx="7334315" cy="1049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531" name="Text Placeholder 2"/>
          <p:cNvSpPr>
            <a:spLocks noGrp="1"/>
          </p:cNvSpPr>
          <p:nvPr>
            <p:ph type="body" idx="1"/>
          </p:nvPr>
        </p:nvSpPr>
        <p:spPr bwMode="auto">
          <a:xfrm>
            <a:off x="217170" y="1236134"/>
            <a:ext cx="8709660" cy="51418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135470" y="6458804"/>
            <a:ext cx="7911253" cy="365125"/>
          </a:xfrm>
          <a:prstGeom prst="rect">
            <a:avLst/>
          </a:prstGeom>
        </p:spPr>
        <p:txBody>
          <a:bodyPr vert="horz" lIns="91440" tIns="45720" rIns="91440" bIns="45720" rtlCol="0" anchor="b"/>
          <a:lstStyle>
            <a:lvl1pPr algn="l" eaLnBrk="0" hangingPunct="0">
              <a:defRPr sz="675" i="1">
                <a:solidFill>
                  <a:schemeClr val="tx1">
                    <a:tint val="75000"/>
                  </a:schemeClr>
                </a:solidFill>
              </a:defRPr>
            </a:lvl1pPr>
          </a:lstStyle>
          <a:p>
            <a:pPr fontAlgn="base">
              <a:spcBef>
                <a:spcPct val="0"/>
              </a:spcBef>
              <a:spcAft>
                <a:spcPct val="0"/>
              </a:spcAft>
              <a:defRPr/>
            </a:pPr>
            <a:endParaRPr lang="en-US" dirty="0">
              <a:solidFill>
                <a:srgbClr val="505050">
                  <a:tint val="75000"/>
                </a:srgbClr>
              </a:solidFill>
              <a:latin typeface="Arial Narrow" pitchFamily="34" charset="0"/>
            </a:endParaRPr>
          </a:p>
        </p:txBody>
      </p:sp>
      <p:pic>
        <p:nvPicPr>
          <p:cNvPr id="25" name="Picture 2" descr="CB_DomWrappers_CChip"/>
          <p:cNvPicPr>
            <a:picLocks noChangeAspect="1" noChangeArrowheads="1"/>
          </p:cNvPicPr>
          <p:nvPr userDrawn="1"/>
        </p:nvPicPr>
        <p:blipFill rotWithShape="1">
          <a:blip r:embed="rId19" cstate="print">
            <a:extLst>
              <a:ext uri="{BEBA8EAE-BF5A-486C-A8C5-ECC9F3942E4B}">
                <a14:imgProps xmlns:a14="http://schemas.microsoft.com/office/drawing/2010/main">
                  <a14:imgLayer r:embed="rId20">
                    <a14:imgEffect>
                      <a14:backgroundRemoval t="18538" b="59008" l="10000" r="36000"/>
                    </a14:imgEffect>
                  </a14:imgLayer>
                </a14:imgProps>
              </a:ext>
              <a:ext uri="{28A0092B-C50C-407E-A947-70E740481C1C}">
                <a14:useLocalDpi xmlns:a14="http://schemas.microsoft.com/office/drawing/2010/main" val="0"/>
              </a:ext>
            </a:extLst>
          </a:blip>
          <a:srcRect l="4674" t="17186" r="58804" b="36084"/>
          <a:stretch/>
        </p:blipFill>
        <p:spPr bwMode="auto">
          <a:xfrm>
            <a:off x="164361" y="35682"/>
            <a:ext cx="505031" cy="12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7"/>
          <p:cNvSpPr>
            <a:spLocks/>
          </p:cNvSpPr>
          <p:nvPr userDrawn="1"/>
        </p:nvSpPr>
        <p:spPr bwMode="auto">
          <a:xfrm rot="1057243">
            <a:off x="7871282" y="89598"/>
            <a:ext cx="1200150" cy="324341"/>
          </a:xfrm>
          <a:custGeom>
            <a:avLst/>
            <a:gdLst>
              <a:gd name="T0" fmla="*/ 2194 w 2197"/>
              <a:gd name="T1" fmla="*/ 213 h 263"/>
              <a:gd name="T2" fmla="*/ 2190 w 2197"/>
              <a:gd name="T3" fmla="*/ 180 h 263"/>
              <a:gd name="T4" fmla="*/ 2189 w 2197"/>
              <a:gd name="T5" fmla="*/ 163 h 263"/>
              <a:gd name="T6" fmla="*/ 2190 w 2197"/>
              <a:gd name="T7" fmla="*/ 148 h 263"/>
              <a:gd name="T8" fmla="*/ 2191 w 2197"/>
              <a:gd name="T9" fmla="*/ 135 h 263"/>
              <a:gd name="T10" fmla="*/ 2196 w 2197"/>
              <a:gd name="T11" fmla="*/ 126 h 263"/>
              <a:gd name="T12" fmla="*/ 2195 w 2197"/>
              <a:gd name="T13" fmla="*/ 124 h 263"/>
              <a:gd name="T14" fmla="*/ 2194 w 2197"/>
              <a:gd name="T15" fmla="*/ 123 h 263"/>
              <a:gd name="T16" fmla="*/ 2194 w 2197"/>
              <a:gd name="T17" fmla="*/ 111 h 263"/>
              <a:gd name="T18" fmla="*/ 2189 w 2197"/>
              <a:gd name="T19" fmla="*/ 98 h 263"/>
              <a:gd name="T20" fmla="*/ 2188 w 2197"/>
              <a:gd name="T21" fmla="*/ 81 h 263"/>
              <a:gd name="T22" fmla="*/ 2192 w 2197"/>
              <a:gd name="T23" fmla="*/ 68 h 263"/>
              <a:gd name="T24" fmla="*/ 2189 w 2197"/>
              <a:gd name="T25" fmla="*/ 51 h 263"/>
              <a:gd name="T26" fmla="*/ 2194 w 2197"/>
              <a:gd name="T27" fmla="*/ 35 h 263"/>
              <a:gd name="T28" fmla="*/ 2195 w 2197"/>
              <a:gd name="T29" fmla="*/ 14 h 263"/>
              <a:gd name="T30" fmla="*/ 2193 w 2197"/>
              <a:gd name="T31" fmla="*/ 6 h 263"/>
              <a:gd name="T32" fmla="*/ 2193 w 2197"/>
              <a:gd name="T33" fmla="*/ 1 h 263"/>
              <a:gd name="T34" fmla="*/ 2193 w 2197"/>
              <a:gd name="T35" fmla="*/ 0 h 263"/>
              <a:gd name="T36" fmla="*/ 2 w 2197"/>
              <a:gd name="T37" fmla="*/ 0 h 263"/>
              <a:gd name="T38" fmla="*/ 5 w 2197"/>
              <a:gd name="T39" fmla="*/ 14 h 263"/>
              <a:gd name="T40" fmla="*/ 10 w 2197"/>
              <a:gd name="T41" fmla="*/ 36 h 263"/>
              <a:gd name="T42" fmla="*/ 15 w 2197"/>
              <a:gd name="T43" fmla="*/ 71 h 263"/>
              <a:gd name="T44" fmla="*/ 9 w 2197"/>
              <a:gd name="T45" fmla="*/ 125 h 263"/>
              <a:gd name="T46" fmla="*/ 14 w 2197"/>
              <a:gd name="T47" fmla="*/ 136 h 263"/>
              <a:gd name="T48" fmla="*/ 16 w 2197"/>
              <a:gd name="T49" fmla="*/ 150 h 263"/>
              <a:gd name="T50" fmla="*/ 8 w 2197"/>
              <a:gd name="T51" fmla="*/ 173 h 263"/>
              <a:gd name="T52" fmla="*/ 9 w 2197"/>
              <a:gd name="T53" fmla="*/ 186 h 263"/>
              <a:gd name="T54" fmla="*/ 10 w 2197"/>
              <a:gd name="T55" fmla="*/ 199 h 263"/>
              <a:gd name="T56" fmla="*/ 14 w 2197"/>
              <a:gd name="T57" fmla="*/ 210 h 263"/>
              <a:gd name="T58" fmla="*/ 14 w 2197"/>
              <a:gd name="T59" fmla="*/ 222 h 263"/>
              <a:gd name="T60" fmla="*/ 8 w 2197"/>
              <a:gd name="T61" fmla="*/ 238 h 263"/>
              <a:gd name="T62" fmla="*/ 12 w 2197"/>
              <a:gd name="T63" fmla="*/ 244 h 263"/>
              <a:gd name="T64" fmla="*/ 12 w 2197"/>
              <a:gd name="T65" fmla="*/ 252 h 263"/>
              <a:gd name="T66" fmla="*/ 19 w 2197"/>
              <a:gd name="T67" fmla="*/ 263 h 263"/>
              <a:gd name="T68" fmla="*/ 2191 w 2197"/>
              <a:gd name="T69" fmla="*/ 263 h 263"/>
              <a:gd name="T70" fmla="*/ 2190 w 2197"/>
              <a:gd name="T71" fmla="*/ 255 h 263"/>
              <a:gd name="T72" fmla="*/ 2191 w 2197"/>
              <a:gd name="T73" fmla="*/ 239 h 263"/>
              <a:gd name="T74" fmla="*/ 2190 w 2197"/>
              <a:gd name="T75" fmla="*/ 226 h 263"/>
              <a:gd name="T76" fmla="*/ 2194 w 2197"/>
              <a:gd name="T77"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7" h="263">
                <a:moveTo>
                  <a:pt x="2194" y="213"/>
                </a:moveTo>
                <a:cubicBezTo>
                  <a:pt x="2193" y="202"/>
                  <a:pt x="2191" y="191"/>
                  <a:pt x="2190" y="180"/>
                </a:cubicBezTo>
                <a:cubicBezTo>
                  <a:pt x="2190" y="174"/>
                  <a:pt x="2189" y="169"/>
                  <a:pt x="2189" y="163"/>
                </a:cubicBezTo>
                <a:cubicBezTo>
                  <a:pt x="2189" y="158"/>
                  <a:pt x="2191" y="154"/>
                  <a:pt x="2190" y="148"/>
                </a:cubicBezTo>
                <a:cubicBezTo>
                  <a:pt x="2189" y="143"/>
                  <a:pt x="2188" y="141"/>
                  <a:pt x="2191" y="135"/>
                </a:cubicBezTo>
                <a:cubicBezTo>
                  <a:pt x="2193" y="132"/>
                  <a:pt x="2196" y="130"/>
                  <a:pt x="2196" y="126"/>
                </a:cubicBezTo>
                <a:cubicBezTo>
                  <a:pt x="2195" y="124"/>
                  <a:pt x="2195" y="124"/>
                  <a:pt x="2195" y="124"/>
                </a:cubicBezTo>
                <a:cubicBezTo>
                  <a:pt x="2194" y="123"/>
                  <a:pt x="2194" y="123"/>
                  <a:pt x="2194" y="123"/>
                </a:cubicBezTo>
                <a:cubicBezTo>
                  <a:pt x="2193" y="119"/>
                  <a:pt x="2195" y="116"/>
                  <a:pt x="2194" y="111"/>
                </a:cubicBezTo>
                <a:cubicBezTo>
                  <a:pt x="2192" y="106"/>
                  <a:pt x="2189" y="103"/>
                  <a:pt x="2189" y="98"/>
                </a:cubicBezTo>
                <a:cubicBezTo>
                  <a:pt x="2189" y="92"/>
                  <a:pt x="2188" y="87"/>
                  <a:pt x="2188" y="81"/>
                </a:cubicBezTo>
                <a:cubicBezTo>
                  <a:pt x="2188" y="76"/>
                  <a:pt x="2191" y="73"/>
                  <a:pt x="2192" y="68"/>
                </a:cubicBezTo>
                <a:cubicBezTo>
                  <a:pt x="2193" y="62"/>
                  <a:pt x="2190" y="57"/>
                  <a:pt x="2189" y="51"/>
                </a:cubicBezTo>
                <a:cubicBezTo>
                  <a:pt x="2188" y="44"/>
                  <a:pt x="2191" y="41"/>
                  <a:pt x="2194" y="35"/>
                </a:cubicBezTo>
                <a:cubicBezTo>
                  <a:pt x="2197" y="30"/>
                  <a:pt x="2195" y="21"/>
                  <a:pt x="2195" y="14"/>
                </a:cubicBezTo>
                <a:cubicBezTo>
                  <a:pt x="2195" y="12"/>
                  <a:pt x="2193" y="8"/>
                  <a:pt x="2193" y="6"/>
                </a:cubicBezTo>
                <a:cubicBezTo>
                  <a:pt x="2193" y="5"/>
                  <a:pt x="2193" y="3"/>
                  <a:pt x="2193" y="1"/>
                </a:cubicBezTo>
                <a:cubicBezTo>
                  <a:pt x="2193" y="0"/>
                  <a:pt x="2193" y="0"/>
                  <a:pt x="2193" y="0"/>
                </a:cubicBezTo>
                <a:cubicBezTo>
                  <a:pt x="2" y="0"/>
                  <a:pt x="2" y="0"/>
                  <a:pt x="2" y="0"/>
                </a:cubicBezTo>
                <a:cubicBezTo>
                  <a:pt x="0" y="4"/>
                  <a:pt x="3" y="8"/>
                  <a:pt x="5" y="14"/>
                </a:cubicBezTo>
                <a:cubicBezTo>
                  <a:pt x="7" y="21"/>
                  <a:pt x="6" y="28"/>
                  <a:pt x="10" y="36"/>
                </a:cubicBezTo>
                <a:cubicBezTo>
                  <a:pt x="15" y="48"/>
                  <a:pt x="16" y="58"/>
                  <a:pt x="15" y="71"/>
                </a:cubicBezTo>
                <a:cubicBezTo>
                  <a:pt x="13" y="89"/>
                  <a:pt x="5" y="108"/>
                  <a:pt x="9" y="125"/>
                </a:cubicBezTo>
                <a:cubicBezTo>
                  <a:pt x="10" y="129"/>
                  <a:pt x="13" y="132"/>
                  <a:pt x="14" y="136"/>
                </a:cubicBezTo>
                <a:cubicBezTo>
                  <a:pt x="15" y="140"/>
                  <a:pt x="16" y="146"/>
                  <a:pt x="16" y="150"/>
                </a:cubicBezTo>
                <a:cubicBezTo>
                  <a:pt x="16" y="158"/>
                  <a:pt x="10" y="166"/>
                  <a:pt x="8" y="173"/>
                </a:cubicBezTo>
                <a:cubicBezTo>
                  <a:pt x="7" y="178"/>
                  <a:pt x="9" y="182"/>
                  <a:pt x="9" y="186"/>
                </a:cubicBezTo>
                <a:cubicBezTo>
                  <a:pt x="9" y="191"/>
                  <a:pt x="8" y="195"/>
                  <a:pt x="10" y="199"/>
                </a:cubicBezTo>
                <a:cubicBezTo>
                  <a:pt x="11" y="204"/>
                  <a:pt x="14" y="205"/>
                  <a:pt x="14" y="210"/>
                </a:cubicBezTo>
                <a:cubicBezTo>
                  <a:pt x="15" y="214"/>
                  <a:pt x="15" y="219"/>
                  <a:pt x="14" y="222"/>
                </a:cubicBezTo>
                <a:cubicBezTo>
                  <a:pt x="12" y="228"/>
                  <a:pt x="7" y="232"/>
                  <a:pt x="8" y="238"/>
                </a:cubicBezTo>
                <a:cubicBezTo>
                  <a:pt x="9" y="241"/>
                  <a:pt x="11" y="242"/>
                  <a:pt x="12" y="244"/>
                </a:cubicBezTo>
                <a:cubicBezTo>
                  <a:pt x="13" y="247"/>
                  <a:pt x="11" y="250"/>
                  <a:pt x="12" y="252"/>
                </a:cubicBezTo>
                <a:cubicBezTo>
                  <a:pt x="14" y="257"/>
                  <a:pt x="17" y="259"/>
                  <a:pt x="19" y="263"/>
                </a:cubicBezTo>
                <a:cubicBezTo>
                  <a:pt x="2191" y="263"/>
                  <a:pt x="2191" y="263"/>
                  <a:pt x="2191" y="263"/>
                </a:cubicBezTo>
                <a:cubicBezTo>
                  <a:pt x="2191" y="260"/>
                  <a:pt x="2191" y="257"/>
                  <a:pt x="2190" y="255"/>
                </a:cubicBezTo>
                <a:cubicBezTo>
                  <a:pt x="2190" y="249"/>
                  <a:pt x="2191" y="244"/>
                  <a:pt x="2191" y="239"/>
                </a:cubicBezTo>
                <a:cubicBezTo>
                  <a:pt x="2191" y="234"/>
                  <a:pt x="2189" y="230"/>
                  <a:pt x="2190" y="226"/>
                </a:cubicBezTo>
                <a:cubicBezTo>
                  <a:pt x="2191" y="221"/>
                  <a:pt x="2195" y="218"/>
                  <a:pt x="2194" y="213"/>
                </a:cubicBezTo>
                <a:close/>
              </a:path>
            </a:pathLst>
          </a:custGeom>
          <a:solidFill>
            <a:srgbClr val="88D2ED">
              <a:alpha val="41961"/>
            </a:srgb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800" dirty="0">
              <a:solidFill>
                <a:srgbClr val="505050"/>
              </a:solidFill>
              <a:latin typeface="Arial Narrow" pitchFamily="34" charset="0"/>
            </a:endParaRPr>
          </a:p>
        </p:txBody>
      </p:sp>
      <p:sp>
        <p:nvSpPr>
          <p:cNvPr id="10" name="TextBox 9"/>
          <p:cNvSpPr txBox="1"/>
          <p:nvPr userDrawn="1"/>
        </p:nvSpPr>
        <p:spPr>
          <a:xfrm>
            <a:off x="6509983" y="6683500"/>
            <a:ext cx="2620370" cy="184666"/>
          </a:xfrm>
          <a:prstGeom prst="rect">
            <a:avLst/>
          </a:prstGeom>
          <a:noFill/>
        </p:spPr>
        <p:txBody>
          <a:bodyPr wrap="square" rtlCol="0">
            <a:spAutoFit/>
          </a:bodyPr>
          <a:lstStyle/>
          <a:p>
            <a:pPr algn="r" fontAlgn="base">
              <a:spcBef>
                <a:spcPct val="0"/>
              </a:spcBef>
              <a:spcAft>
                <a:spcPct val="0"/>
              </a:spcAft>
            </a:pPr>
            <a:r>
              <a:rPr lang="en-US" sz="600" dirty="0" smtClean="0">
                <a:solidFill>
                  <a:srgbClr val="505050"/>
                </a:solidFill>
              </a:rPr>
              <a:t>Confidential – C+R Research 2015 H&amp;L AAU</a:t>
            </a:r>
            <a:endParaRPr lang="en-US" sz="600" dirty="0">
              <a:solidFill>
                <a:srgbClr val="505050"/>
              </a:solidFill>
            </a:endParaRPr>
          </a:p>
        </p:txBody>
      </p:sp>
      <p:sp>
        <p:nvSpPr>
          <p:cNvPr id="12" name="Slide Number Placeholder 5"/>
          <p:cNvSpPr>
            <a:spLocks noGrp="1"/>
          </p:cNvSpPr>
          <p:nvPr>
            <p:ph type="sldNum" sz="quarter" idx="4"/>
          </p:nvPr>
        </p:nvSpPr>
        <p:spPr>
          <a:xfrm>
            <a:off x="8309610" y="6458804"/>
            <a:ext cx="731520" cy="365125"/>
          </a:xfrm>
          <a:prstGeom prst="rect">
            <a:avLst/>
          </a:prstGeom>
        </p:spPr>
        <p:txBody>
          <a:bodyPr vert="horz" lIns="91440" tIns="45720" rIns="91440" bIns="45720" rtlCol="0" anchor="ctr"/>
          <a:lstStyle>
            <a:lvl1pPr algn="r" eaLnBrk="0" hangingPunct="0">
              <a:defRPr sz="900">
                <a:solidFill>
                  <a:schemeClr val="tx1">
                    <a:tint val="75000"/>
                  </a:schemeClr>
                </a:solidFill>
              </a:defRPr>
            </a:lvl1pPr>
          </a:lstStyle>
          <a:p>
            <a:pPr fontAlgn="base">
              <a:spcBef>
                <a:spcPct val="0"/>
              </a:spcBef>
              <a:spcAft>
                <a:spcPct val="0"/>
              </a:spcAft>
              <a:defRPr/>
            </a:pPr>
            <a:fld id="{F4084BD3-64D6-4602-8AEF-770640A4193F}" type="slidenum">
              <a:rPr lang="en-US">
                <a:solidFill>
                  <a:srgbClr val="505050">
                    <a:tint val="75000"/>
                  </a:srgbClr>
                </a:solidFill>
                <a:latin typeface="Arial Narrow" pitchFamily="34" charset="0"/>
              </a:rPr>
              <a:pPr fontAlgn="base">
                <a:spcBef>
                  <a:spcPct val="0"/>
                </a:spcBef>
                <a:spcAft>
                  <a:spcPct val="0"/>
                </a:spcAft>
                <a:defRPr/>
              </a:pPr>
              <a:t>‹#›</a:t>
            </a:fld>
            <a:endParaRPr lang="en-US" dirty="0">
              <a:solidFill>
                <a:srgbClr val="505050">
                  <a:tint val="75000"/>
                </a:srgbClr>
              </a:solidFill>
              <a:latin typeface="Arial Narrow" pitchFamily="34" charset="0"/>
            </a:endParaRPr>
          </a:p>
        </p:txBody>
      </p:sp>
    </p:spTree>
    <p:extLst>
      <p:ext uri="{BB962C8B-B14F-4D97-AF65-F5344CB8AC3E}">
        <p14:creationId xmlns:p14="http://schemas.microsoft.com/office/powerpoint/2010/main" val="12454868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1800" kern="1200">
          <a:solidFill>
            <a:schemeClr val="tx1"/>
          </a:solidFill>
          <a:effectLst>
            <a:outerShdw blurRad="50800" dist="38100" dir="2700000" algn="tl" rotWithShape="0">
              <a:schemeClr val="bg1">
                <a:alpha val="40000"/>
              </a:schemeClr>
            </a:outerShdw>
          </a:effectLst>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Clr>
          <a:schemeClr val="accent3"/>
        </a:buClr>
        <a:buFont typeface="Arial" charset="0"/>
        <a:buChar char="•"/>
        <a:defRPr sz="1500" kern="1200">
          <a:solidFill>
            <a:schemeClr val="tx1"/>
          </a:solidFill>
          <a:latin typeface="+mn-lt"/>
          <a:ea typeface="+mn-ea"/>
          <a:cs typeface="+mn-cs"/>
        </a:defRPr>
      </a:lvl1pPr>
      <a:lvl2pPr marL="557199" indent="-214308" algn="l" rtl="0" eaLnBrk="0" fontAlgn="base" hangingPunct="0">
        <a:spcBef>
          <a:spcPct val="20000"/>
        </a:spcBef>
        <a:spcAft>
          <a:spcPct val="0"/>
        </a:spcAft>
        <a:buClr>
          <a:schemeClr val="accent3"/>
        </a:buClr>
        <a:buFont typeface="Arial" charset="0"/>
        <a:buChar char="–"/>
        <a:defRPr sz="1350" kern="1200">
          <a:solidFill>
            <a:schemeClr val="tx1"/>
          </a:solidFill>
          <a:latin typeface="+mn-lt"/>
          <a:ea typeface="+mn-ea"/>
          <a:cs typeface="+mn-cs"/>
        </a:defRPr>
      </a:lvl2pPr>
      <a:lvl3pPr marL="857228" indent="-171446" algn="l" rtl="0" eaLnBrk="0" fontAlgn="base" hangingPunct="0">
        <a:spcBef>
          <a:spcPct val="20000"/>
        </a:spcBef>
        <a:spcAft>
          <a:spcPct val="0"/>
        </a:spcAft>
        <a:buClr>
          <a:schemeClr val="accent3"/>
        </a:buClr>
        <a:buFont typeface="Arial" charset="0"/>
        <a:buChar char="•"/>
        <a:defRPr sz="1200" kern="1200">
          <a:solidFill>
            <a:schemeClr val="tx1"/>
          </a:solidFill>
          <a:latin typeface="+mn-lt"/>
          <a:ea typeface="+mn-ea"/>
          <a:cs typeface="+mn-cs"/>
        </a:defRPr>
      </a:lvl3pPr>
      <a:lvl4pPr marL="1200120" indent="-171446" algn="l" rtl="0" eaLnBrk="0" fontAlgn="base" hangingPunct="0">
        <a:spcBef>
          <a:spcPct val="20000"/>
        </a:spcBef>
        <a:spcAft>
          <a:spcPct val="0"/>
        </a:spcAft>
        <a:buClr>
          <a:schemeClr val="accent3"/>
        </a:buClr>
        <a:buFont typeface="Arial" charset="0"/>
        <a:buChar char="–"/>
        <a:defRPr sz="1050" kern="1200">
          <a:solidFill>
            <a:schemeClr val="tx1"/>
          </a:solidFill>
          <a:latin typeface="+mn-lt"/>
          <a:ea typeface="+mn-ea"/>
          <a:cs typeface="+mn-cs"/>
        </a:defRPr>
      </a:lvl4pPr>
      <a:lvl5pPr marL="1543012" indent="-171446" algn="l" rtl="0" eaLnBrk="0" fontAlgn="base" hangingPunct="0">
        <a:spcBef>
          <a:spcPct val="20000"/>
        </a:spcBef>
        <a:spcAft>
          <a:spcPct val="0"/>
        </a:spcAft>
        <a:buClr>
          <a:schemeClr val="accent3"/>
        </a:buClr>
        <a:buFont typeface="Arial" charset="0"/>
        <a:buChar char="»"/>
        <a:defRPr sz="105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BF0E7-767F-4231-9B0F-AB43A8032A24}" type="datetimeFigureOut">
              <a:rPr lang="en-US" smtClean="0"/>
              <a:t>9/30/2016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35FCF-ABDC-4A08-8E60-113E053DB7D9}" type="slidenum">
              <a:rPr lang="en-US" smtClean="0"/>
              <a:t>‹#›</a:t>
            </a:fld>
            <a:endParaRPr lang="en-US"/>
          </a:p>
        </p:txBody>
      </p:sp>
    </p:spTree>
    <p:extLst>
      <p:ext uri="{BB962C8B-B14F-4D97-AF65-F5344CB8AC3E}">
        <p14:creationId xmlns:p14="http://schemas.microsoft.com/office/powerpoint/2010/main" val="25031078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486467" y="1758951"/>
            <a:ext cx="5111752" cy="1498598"/>
          </a:xfrm>
        </p:spPr>
        <p:txBody>
          <a:bodyPr>
            <a:normAutofit/>
          </a:bodyPr>
          <a:lstStyle/>
          <a:p>
            <a:r>
              <a:rPr lang="en-US" sz="2775" b="1" dirty="0">
                <a:effectLst>
                  <a:outerShdw blurRad="38100" dist="38100" dir="2700000" algn="tl">
                    <a:srgbClr val="000000">
                      <a:alpha val="43137"/>
                    </a:srgbClr>
                  </a:outerShdw>
                </a:effectLst>
                <a:latin typeface="+mn-lt"/>
              </a:rPr>
              <a:t>Earning Insights a Seat at the Table by Creating Organizational Focus</a:t>
            </a:r>
            <a:endParaRPr lang="en-US" sz="2775" dirty="0">
              <a:effectLst>
                <a:outerShdw blurRad="38100" dist="38100" dir="2700000" algn="tl">
                  <a:srgbClr val="000000">
                    <a:alpha val="43137"/>
                  </a:srgbClr>
                </a:outerShdw>
              </a:effectLst>
              <a:latin typeface="+mn-lt"/>
            </a:endParaRPr>
          </a:p>
        </p:txBody>
      </p:sp>
      <p:sp>
        <p:nvSpPr>
          <p:cNvPr id="5" name="Subtitle 2"/>
          <p:cNvSpPr>
            <a:spLocks noGrp="1"/>
          </p:cNvSpPr>
          <p:nvPr>
            <p:ph type="subTitle" idx="1"/>
          </p:nvPr>
        </p:nvSpPr>
        <p:spPr>
          <a:xfrm>
            <a:off x="2486466" y="3778249"/>
            <a:ext cx="5111752" cy="1206503"/>
          </a:xfrm>
        </p:spPr>
        <p:txBody>
          <a:bodyPr>
            <a:normAutofit fontScale="92500" lnSpcReduction="10000"/>
          </a:bodyPr>
          <a:lstStyle/>
          <a:p>
            <a:r>
              <a:rPr lang="en-US" dirty="0" smtClean="0"/>
              <a:t>Michelle Thevil</a:t>
            </a:r>
          </a:p>
          <a:p>
            <a:r>
              <a:rPr lang="en-US" dirty="0" smtClean="0"/>
              <a:t>Director of </a:t>
            </a:r>
            <a:r>
              <a:rPr lang="en-US" dirty="0"/>
              <a:t>Consumer </a:t>
            </a:r>
            <a:r>
              <a:rPr lang="en-US" dirty="0" smtClean="0"/>
              <a:t>Insights</a:t>
            </a:r>
          </a:p>
          <a:p>
            <a:r>
              <a:rPr lang="en-US" dirty="0" err="1" smtClean="0"/>
              <a:t>Clif</a:t>
            </a:r>
            <a:r>
              <a:rPr lang="en-US" dirty="0" smtClean="0"/>
              <a:t> </a:t>
            </a:r>
            <a:r>
              <a:rPr lang="en-US" dirty="0"/>
              <a:t>Bar &amp; Company</a:t>
            </a:r>
          </a:p>
        </p:txBody>
      </p:sp>
      <p:cxnSp>
        <p:nvCxnSpPr>
          <p:cNvPr id="6" name="Straight Connector 5"/>
          <p:cNvCxnSpPr/>
          <p:nvPr/>
        </p:nvCxnSpPr>
        <p:spPr>
          <a:xfrm>
            <a:off x="1084521" y="3526406"/>
            <a:ext cx="7405427" cy="7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68742" y="1766321"/>
            <a:ext cx="1241357" cy="3534910"/>
          </a:xfrm>
          <a:prstGeom prst="rect">
            <a:avLst/>
          </a:prstGeom>
        </p:spPr>
      </p:pic>
    </p:spTree>
    <p:extLst>
      <p:ext uri="{BB962C8B-B14F-4D97-AF65-F5344CB8AC3E}">
        <p14:creationId xmlns:p14="http://schemas.microsoft.com/office/powerpoint/2010/main" val="35677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929"/>
          <a:stretch/>
        </p:blipFill>
        <p:spPr>
          <a:xfrm>
            <a:off x="-14068" y="0"/>
            <a:ext cx="9158068" cy="6854499"/>
          </a:xfrm>
          <a:prstGeom prst="rect">
            <a:avLst/>
          </a:prstGeom>
        </p:spPr>
      </p:pic>
      <p:sp>
        <p:nvSpPr>
          <p:cNvPr id="4" name="TextBox 3"/>
          <p:cNvSpPr txBox="1"/>
          <p:nvPr/>
        </p:nvSpPr>
        <p:spPr>
          <a:xfrm>
            <a:off x="4837682" y="1923060"/>
            <a:ext cx="3986069" cy="3970318"/>
          </a:xfrm>
          <a:prstGeom prst="rect">
            <a:avLst/>
          </a:prstGeom>
          <a:noFill/>
          <a:ln>
            <a:noFill/>
          </a:ln>
        </p:spPr>
        <p:txBody>
          <a:bodyPr wrap="square" rtlCol="0">
            <a:spAutoFit/>
          </a:bodyPr>
          <a:lstStyle/>
          <a:p>
            <a:pPr algn="r"/>
            <a:r>
              <a:rPr lang="en-US" sz="3600" b="1" dirty="0" smtClean="0">
                <a:ln w="9525">
                  <a:noFill/>
                  <a:prstDash val="solid"/>
                </a:ln>
                <a:solidFill>
                  <a:schemeClr val="bg1"/>
                </a:solidFill>
                <a:effectLst>
                  <a:outerShdw blurRad="38100" dist="38100" dir="2700000" algn="tl">
                    <a:srgbClr val="000000">
                      <a:alpha val="43137"/>
                    </a:srgbClr>
                  </a:outerShdw>
                </a:effectLst>
              </a:rPr>
              <a:t>Dig into the cause of resistance to a recommendation. </a:t>
            </a:r>
            <a:endParaRPr lang="en-US" sz="3600" b="1" dirty="0">
              <a:ln w="9525">
                <a:noFill/>
                <a:prstDash val="solid"/>
              </a:ln>
              <a:solidFill>
                <a:schemeClr val="bg1"/>
              </a:solidFill>
              <a:effectLst>
                <a:outerShdw blurRad="38100" dist="38100" dir="2700000" algn="tl">
                  <a:srgbClr val="000000">
                    <a:alpha val="43137"/>
                  </a:srgbClr>
                </a:outerShdw>
              </a:effectLst>
            </a:endParaRPr>
          </a:p>
          <a:p>
            <a:pPr algn="r"/>
            <a:endParaRPr lang="en-US" sz="3600" b="1" dirty="0" smtClean="0">
              <a:ln w="9525">
                <a:noFill/>
                <a:prstDash val="solid"/>
              </a:ln>
              <a:solidFill>
                <a:schemeClr val="bg1"/>
              </a:solidFill>
              <a:effectLst>
                <a:outerShdw blurRad="38100" dist="38100" dir="2700000" algn="tl">
                  <a:srgbClr val="000000">
                    <a:alpha val="43137"/>
                  </a:srgbClr>
                </a:outerShdw>
              </a:effectLst>
            </a:endParaRPr>
          </a:p>
          <a:p>
            <a:pPr algn="r"/>
            <a:r>
              <a:rPr lang="en-US" sz="3600" b="1" dirty="0" smtClean="0">
                <a:ln w="9525">
                  <a:noFill/>
                  <a:prstDash val="solid"/>
                </a:ln>
                <a:solidFill>
                  <a:schemeClr val="bg1"/>
                </a:solidFill>
                <a:effectLst>
                  <a:outerShdw blurRad="38100" dist="38100" dir="2700000" algn="tl">
                    <a:srgbClr val="000000">
                      <a:alpha val="43137"/>
                    </a:srgbClr>
                  </a:outerShdw>
                </a:effectLst>
              </a:rPr>
              <a:t>Be cognizant of how words play out on paper.</a:t>
            </a:r>
          </a:p>
        </p:txBody>
      </p:sp>
      <p:sp>
        <p:nvSpPr>
          <p:cNvPr id="5" name="TextBox 4"/>
          <p:cNvSpPr txBox="1"/>
          <p:nvPr/>
        </p:nvSpPr>
        <p:spPr>
          <a:xfrm>
            <a:off x="536945" y="312332"/>
            <a:ext cx="558603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Fine Tune the Message</a:t>
            </a:r>
            <a:endParaRPr lang="en-US" sz="3200" b="1" dirty="0">
              <a:solidFill>
                <a:srgbClr val="C00000"/>
              </a:solidFill>
              <a:effectLst>
                <a:outerShdw blurRad="38100" dist="38100" dir="2700000" algn="tl">
                  <a:srgbClr val="000000">
                    <a:alpha val="43137"/>
                  </a:srgbClr>
                </a:outerShdw>
              </a:effectLst>
            </a:endParaRPr>
          </a:p>
        </p:txBody>
      </p:sp>
      <p:cxnSp>
        <p:nvCxnSpPr>
          <p:cNvPr id="6" name="Straight Connector 5"/>
          <p:cNvCxnSpPr/>
          <p:nvPr/>
        </p:nvCxnSpPr>
        <p:spPr>
          <a:xfrm>
            <a:off x="497073" y="961939"/>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86719" y="5836171"/>
            <a:ext cx="330669" cy="941619"/>
          </a:xfrm>
          <a:prstGeom prst="rect">
            <a:avLst/>
          </a:prstGeom>
        </p:spPr>
      </p:pic>
    </p:spTree>
    <p:extLst>
      <p:ext uri="{BB962C8B-B14F-4D97-AF65-F5344CB8AC3E}">
        <p14:creationId xmlns:p14="http://schemas.microsoft.com/office/powerpoint/2010/main" val="3584390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807"/>
          <a:stretch/>
        </p:blipFill>
        <p:spPr>
          <a:xfrm>
            <a:off x="-28135" y="4793"/>
            <a:ext cx="9172135" cy="6853207"/>
          </a:xfrm>
          <a:prstGeom prst="rect">
            <a:avLst/>
          </a:prstGeom>
        </p:spPr>
      </p:pic>
      <p:graphicFrame>
        <p:nvGraphicFramePr>
          <p:cNvPr id="2" name="Diagram 1"/>
          <p:cNvGraphicFramePr/>
          <p:nvPr>
            <p:extLst>
              <p:ext uri="{D42A27DB-BD31-4B8C-83A1-F6EECF244321}">
                <p14:modId xmlns:p14="http://schemas.microsoft.com/office/powerpoint/2010/main" val="515317687"/>
              </p:ext>
            </p:extLst>
          </p:nvPr>
        </p:nvGraphicFramePr>
        <p:xfrm>
          <a:off x="313919" y="1798047"/>
          <a:ext cx="2938794" cy="436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536945" y="312332"/>
            <a:ext cx="6810152"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Socialize It</a:t>
            </a:r>
            <a:endParaRPr lang="en-US" sz="3200" b="1" dirty="0">
              <a:solidFill>
                <a:srgbClr val="C00000"/>
              </a:solidFill>
              <a:effectLst>
                <a:outerShdw blurRad="38100" dist="38100" dir="2700000" algn="tl">
                  <a:srgbClr val="000000">
                    <a:alpha val="43137"/>
                  </a:srgbClr>
                </a:outerShdw>
              </a:effectLst>
            </a:endParaRPr>
          </a:p>
        </p:txBody>
      </p:sp>
      <p:cxnSp>
        <p:nvCxnSpPr>
          <p:cNvPr id="9" name="Straight Connector 8"/>
          <p:cNvCxnSpPr/>
          <p:nvPr/>
        </p:nvCxnSpPr>
        <p:spPr>
          <a:xfrm>
            <a:off x="497073" y="877536"/>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stretch>
            <a:fillRect/>
          </a:stretch>
        </p:blipFill>
        <p:spPr>
          <a:xfrm>
            <a:off x="86719" y="5836171"/>
            <a:ext cx="330669" cy="941619"/>
          </a:xfrm>
          <a:prstGeom prst="rect">
            <a:avLst/>
          </a:prstGeom>
        </p:spPr>
      </p:pic>
    </p:spTree>
    <p:extLst>
      <p:ext uri="{BB962C8B-B14F-4D97-AF65-F5344CB8AC3E}">
        <p14:creationId xmlns:p14="http://schemas.microsoft.com/office/powerpoint/2010/main" val="3071391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861"/>
          <a:stretch/>
        </p:blipFill>
        <p:spPr>
          <a:xfrm>
            <a:off x="0" y="0"/>
            <a:ext cx="9186203" cy="6867820"/>
          </a:xfrm>
          <a:prstGeom prst="rect">
            <a:avLst/>
          </a:prstGeom>
        </p:spPr>
      </p:pic>
      <p:sp>
        <p:nvSpPr>
          <p:cNvPr id="7" name="TextBox 6"/>
          <p:cNvSpPr txBox="1"/>
          <p:nvPr/>
        </p:nvSpPr>
        <p:spPr>
          <a:xfrm>
            <a:off x="536945" y="312332"/>
            <a:ext cx="6810152"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The Impact</a:t>
            </a:r>
            <a:endParaRPr lang="en-US" sz="3200" b="1" dirty="0">
              <a:solidFill>
                <a:srgbClr val="C00000"/>
              </a:solidFill>
              <a:effectLst>
                <a:outerShdw blurRad="38100" dist="38100" dir="2700000" algn="tl">
                  <a:srgbClr val="000000">
                    <a:alpha val="43137"/>
                  </a:srgbClr>
                </a:outerShdw>
              </a:effectLst>
            </a:endParaRPr>
          </a:p>
        </p:txBody>
      </p:sp>
      <p:cxnSp>
        <p:nvCxnSpPr>
          <p:cNvPr id="9" name="Straight Connector 8"/>
          <p:cNvCxnSpPr/>
          <p:nvPr/>
        </p:nvCxnSpPr>
        <p:spPr>
          <a:xfrm>
            <a:off x="497073" y="905669"/>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86719" y="5836171"/>
            <a:ext cx="330669" cy="941619"/>
          </a:xfrm>
          <a:prstGeom prst="rect">
            <a:avLst/>
          </a:prstGeom>
        </p:spPr>
      </p:pic>
      <p:sp>
        <p:nvSpPr>
          <p:cNvPr id="8" name="Rectangle 7"/>
          <p:cNvSpPr/>
          <p:nvPr/>
        </p:nvSpPr>
        <p:spPr>
          <a:xfrm>
            <a:off x="3252712" y="1288394"/>
            <a:ext cx="5891288" cy="5366406"/>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3478920" y="1735612"/>
            <a:ext cx="5959548" cy="4708981"/>
          </a:xfrm>
          <a:prstGeom prst="rect">
            <a:avLst/>
          </a:prstGeom>
        </p:spPr>
        <p:txBody>
          <a:bodyPr wrap="square">
            <a:spAutoFit/>
          </a:bodyPr>
          <a:lstStyle/>
          <a:p>
            <a:pPr marL="457200" indent="-457200">
              <a:buFont typeface="Arial" panose="020B0604020202020204" pitchFamily="34" charset="0"/>
              <a:buChar char="•"/>
            </a:pPr>
            <a:r>
              <a:rPr lang="en-US" sz="3000" b="1" dirty="0">
                <a:ln w="9525">
                  <a:noFill/>
                  <a:prstDash val="solid"/>
                </a:ln>
                <a:effectLst>
                  <a:outerShdw blurRad="38100" dist="38100" dir="2700000" algn="tl">
                    <a:srgbClr val="000000">
                      <a:alpha val="43137"/>
                    </a:srgbClr>
                  </a:outerShdw>
                </a:effectLst>
              </a:rPr>
              <a:t>Greater demand for research</a:t>
            </a:r>
          </a:p>
          <a:p>
            <a:pPr marL="457200" indent="-457200">
              <a:buFont typeface="Arial" panose="020B0604020202020204" pitchFamily="34" charset="0"/>
              <a:buChar char="•"/>
            </a:pPr>
            <a:endParaRPr lang="en-US" sz="3000" b="1" dirty="0">
              <a:ln w="9525">
                <a:noFill/>
                <a:prstDash val="solid"/>
              </a:ln>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000" b="1" dirty="0">
                <a:ln w="9525">
                  <a:noFill/>
                  <a:prstDash val="solid"/>
                </a:ln>
                <a:effectLst>
                  <a:outerShdw blurRad="38100" dist="38100" dir="2700000" algn="tl">
                    <a:srgbClr val="000000">
                      <a:alpha val="43137"/>
                    </a:srgbClr>
                  </a:outerShdw>
                </a:effectLst>
              </a:rPr>
              <a:t>Opinion valued outside of just data</a:t>
            </a:r>
          </a:p>
          <a:p>
            <a:pPr marL="457200" indent="-457200">
              <a:buFont typeface="Arial" panose="020B0604020202020204" pitchFamily="34" charset="0"/>
              <a:buChar char="•"/>
            </a:pPr>
            <a:endParaRPr lang="en-US" sz="3000" b="1" dirty="0">
              <a:ln w="9525">
                <a:noFill/>
                <a:prstDash val="solid"/>
              </a:ln>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000" b="1" dirty="0">
                <a:ln w="9525">
                  <a:noFill/>
                  <a:prstDash val="solid"/>
                </a:ln>
                <a:effectLst>
                  <a:outerShdw blurRad="38100" dist="38100" dir="2700000" algn="tl">
                    <a:srgbClr val="000000">
                      <a:alpha val="43137"/>
                    </a:srgbClr>
                  </a:outerShdw>
                </a:effectLst>
              </a:rPr>
              <a:t>Increased involvement in strategy discussions</a:t>
            </a:r>
          </a:p>
          <a:p>
            <a:pPr marL="457200" indent="-457200">
              <a:buFont typeface="Arial" panose="020B0604020202020204" pitchFamily="34" charset="0"/>
              <a:buChar char="•"/>
            </a:pPr>
            <a:endParaRPr lang="en-US" sz="3000" b="1" dirty="0">
              <a:ln w="9525">
                <a:noFill/>
                <a:prstDash val="solid"/>
              </a:ln>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000" b="1" dirty="0">
                <a:ln w="9525">
                  <a:noFill/>
                  <a:prstDash val="solid"/>
                </a:ln>
                <a:effectLst>
                  <a:outerShdw blurRad="38100" dist="38100" dir="2700000" algn="tl">
                    <a:srgbClr val="000000">
                      <a:alpha val="43137"/>
                    </a:srgbClr>
                  </a:outerShdw>
                </a:effectLst>
              </a:rPr>
              <a:t>Increased organizational excitement</a:t>
            </a:r>
          </a:p>
        </p:txBody>
      </p:sp>
    </p:spTree>
    <p:extLst>
      <p:ext uri="{BB962C8B-B14F-4D97-AF65-F5344CB8AC3E}">
        <p14:creationId xmlns:p14="http://schemas.microsoft.com/office/powerpoint/2010/main" val="3030354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595"/>
          <a:stretch/>
        </p:blipFill>
        <p:spPr>
          <a:xfrm>
            <a:off x="-36576" y="0"/>
            <a:ext cx="9200462" cy="6858001"/>
          </a:xfrm>
          <a:prstGeom prst="rect">
            <a:avLst/>
          </a:prstGeom>
        </p:spPr>
      </p:pic>
      <p:sp>
        <p:nvSpPr>
          <p:cNvPr id="12" name="TextBox 11"/>
          <p:cNvSpPr txBox="1"/>
          <p:nvPr/>
        </p:nvSpPr>
        <p:spPr>
          <a:xfrm>
            <a:off x="1118636" y="1157332"/>
            <a:ext cx="3669752" cy="2369880"/>
          </a:xfrm>
          <a:prstGeom prst="rect">
            <a:avLst/>
          </a:prstGeom>
          <a:noFill/>
          <a:ln>
            <a:noFill/>
          </a:ln>
        </p:spPr>
        <p:txBody>
          <a:bodyPr wrap="square" rtlCol="0">
            <a:spAutoFit/>
          </a:bodyPr>
          <a:lstStyle/>
          <a:p>
            <a:pPr algn="ctr"/>
            <a:r>
              <a:rPr lang="en-US" sz="3600" b="1" dirty="0" smtClean="0">
                <a:ln w="9525">
                  <a:noFill/>
                  <a:prstDash val="solid"/>
                </a:ln>
                <a:solidFill>
                  <a:schemeClr val="bg1"/>
                </a:solidFill>
                <a:effectLst>
                  <a:outerShdw blurRad="38100" dist="38100" dir="2700000" algn="tl">
                    <a:srgbClr val="000000">
                      <a:alpha val="43137"/>
                    </a:srgbClr>
                  </a:outerShdw>
                </a:effectLst>
              </a:rPr>
              <a:t>Persuasiveness</a:t>
            </a:r>
          </a:p>
          <a:p>
            <a:pPr algn="ctr"/>
            <a:endParaRPr lang="en-US" sz="2000" b="1" dirty="0" smtClean="0">
              <a:ln w="9525">
                <a:noFill/>
                <a:prstDash val="solid"/>
              </a:ln>
              <a:solidFill>
                <a:schemeClr val="bg1"/>
              </a:solidFill>
              <a:effectLst>
                <a:outerShdw blurRad="38100" dist="38100" dir="2700000" algn="tl">
                  <a:srgbClr val="000000">
                    <a:alpha val="43137"/>
                  </a:srgbClr>
                </a:outerShdw>
              </a:effectLst>
            </a:endParaRPr>
          </a:p>
          <a:p>
            <a:pPr algn="ctr"/>
            <a:r>
              <a:rPr lang="en-US" sz="3600" b="1" dirty="0" smtClean="0">
                <a:ln w="9525">
                  <a:noFill/>
                  <a:prstDash val="solid"/>
                </a:ln>
                <a:solidFill>
                  <a:schemeClr val="bg1"/>
                </a:solidFill>
                <a:effectLst>
                  <a:outerShdw blurRad="38100" dist="38100" dir="2700000" algn="tl">
                    <a:srgbClr val="000000">
                      <a:alpha val="43137"/>
                    </a:srgbClr>
                  </a:outerShdw>
                </a:effectLst>
              </a:rPr>
              <a:t>+</a:t>
            </a:r>
            <a:endParaRPr lang="en-US" sz="3600" b="1" dirty="0">
              <a:ln w="9525">
                <a:noFill/>
                <a:prstDash val="solid"/>
              </a:ln>
              <a:solidFill>
                <a:schemeClr val="bg1"/>
              </a:solidFill>
              <a:effectLst>
                <a:outerShdw blurRad="38100" dist="38100" dir="2700000" algn="tl">
                  <a:srgbClr val="000000">
                    <a:alpha val="43137"/>
                  </a:srgbClr>
                </a:outerShdw>
              </a:effectLst>
            </a:endParaRPr>
          </a:p>
          <a:p>
            <a:pPr algn="ctr"/>
            <a:endParaRPr lang="en-US" sz="2000" b="1" dirty="0" smtClean="0">
              <a:ln w="9525">
                <a:noFill/>
                <a:prstDash val="solid"/>
              </a:ln>
              <a:solidFill>
                <a:schemeClr val="bg1"/>
              </a:solidFill>
              <a:effectLst>
                <a:outerShdw blurRad="38100" dist="38100" dir="2700000" algn="tl">
                  <a:srgbClr val="000000">
                    <a:alpha val="43137"/>
                  </a:srgbClr>
                </a:outerShdw>
              </a:effectLst>
            </a:endParaRPr>
          </a:p>
          <a:p>
            <a:pPr algn="ctr"/>
            <a:r>
              <a:rPr lang="en-US" sz="3600" b="1" dirty="0" smtClean="0">
                <a:ln w="9525">
                  <a:noFill/>
                  <a:prstDash val="solid"/>
                </a:ln>
                <a:solidFill>
                  <a:schemeClr val="bg1"/>
                </a:solidFill>
                <a:effectLst>
                  <a:outerShdw blurRad="38100" dist="38100" dir="2700000" algn="tl">
                    <a:srgbClr val="000000">
                      <a:alpha val="43137"/>
                    </a:srgbClr>
                  </a:outerShdw>
                </a:effectLst>
              </a:rPr>
              <a:t>Perseverance</a:t>
            </a:r>
            <a:endParaRPr lang="en-US" sz="3600" b="1" dirty="0">
              <a:ln w="9525">
                <a:noFill/>
                <a:prstDash val="solid"/>
              </a:ln>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86719" y="5836171"/>
            <a:ext cx="330669" cy="941619"/>
          </a:xfrm>
          <a:prstGeom prst="rect">
            <a:avLst/>
          </a:prstGeom>
        </p:spPr>
      </p:pic>
    </p:spTree>
    <p:extLst>
      <p:ext uri="{BB962C8B-B14F-4D97-AF65-F5344CB8AC3E}">
        <p14:creationId xmlns:p14="http://schemas.microsoft.com/office/powerpoint/2010/main" val="1722144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2486467" y="1758951"/>
            <a:ext cx="5111752" cy="1498598"/>
          </a:xfrm>
        </p:spPr>
        <p:txBody>
          <a:bodyPr>
            <a:normAutofit/>
          </a:bodyPr>
          <a:lstStyle/>
          <a:p>
            <a:r>
              <a:rPr lang="en-US" sz="2775" b="1" dirty="0" smtClean="0">
                <a:effectLst>
                  <a:outerShdw blurRad="38100" dist="38100" dir="2700000" algn="tl">
                    <a:srgbClr val="000000">
                      <a:alpha val="43137"/>
                    </a:srgbClr>
                  </a:outerShdw>
                </a:effectLst>
                <a:latin typeface="+mn-lt"/>
              </a:rPr>
              <a:t>Thank You!</a:t>
            </a:r>
            <a:endParaRPr lang="en-US" sz="2775" dirty="0">
              <a:effectLst>
                <a:outerShdw blurRad="38100" dist="38100" dir="2700000" algn="tl">
                  <a:srgbClr val="000000">
                    <a:alpha val="43137"/>
                  </a:srgbClr>
                </a:outerShdw>
              </a:effectLst>
              <a:latin typeface="+mn-lt"/>
            </a:endParaRPr>
          </a:p>
        </p:txBody>
      </p:sp>
      <p:sp>
        <p:nvSpPr>
          <p:cNvPr id="9" name="Subtitle 2"/>
          <p:cNvSpPr>
            <a:spLocks noGrp="1"/>
          </p:cNvSpPr>
          <p:nvPr>
            <p:ph type="subTitle" idx="1"/>
          </p:nvPr>
        </p:nvSpPr>
        <p:spPr>
          <a:xfrm>
            <a:off x="2486466" y="3778249"/>
            <a:ext cx="5111752" cy="1206503"/>
          </a:xfrm>
        </p:spPr>
        <p:txBody>
          <a:bodyPr>
            <a:normAutofit fontScale="92500" lnSpcReduction="10000"/>
          </a:bodyPr>
          <a:lstStyle/>
          <a:p>
            <a:r>
              <a:rPr lang="en-US" dirty="0" smtClean="0"/>
              <a:t>Michelle Thevil</a:t>
            </a:r>
          </a:p>
          <a:p>
            <a:r>
              <a:rPr lang="en-US" dirty="0" smtClean="0"/>
              <a:t>Director of </a:t>
            </a:r>
            <a:r>
              <a:rPr lang="en-US" dirty="0"/>
              <a:t>Consumer </a:t>
            </a:r>
            <a:r>
              <a:rPr lang="en-US" dirty="0" smtClean="0"/>
              <a:t>Insights</a:t>
            </a:r>
          </a:p>
          <a:p>
            <a:r>
              <a:rPr lang="en-US" dirty="0" err="1" smtClean="0"/>
              <a:t>Clif</a:t>
            </a:r>
            <a:r>
              <a:rPr lang="en-US" dirty="0" smtClean="0"/>
              <a:t> </a:t>
            </a:r>
            <a:r>
              <a:rPr lang="en-US" dirty="0"/>
              <a:t>Bar &amp; Company</a:t>
            </a:r>
          </a:p>
        </p:txBody>
      </p:sp>
      <p:cxnSp>
        <p:nvCxnSpPr>
          <p:cNvPr id="10" name="Straight Connector 9"/>
          <p:cNvCxnSpPr/>
          <p:nvPr/>
        </p:nvCxnSpPr>
        <p:spPr>
          <a:xfrm>
            <a:off x="1084521" y="3526406"/>
            <a:ext cx="7405427" cy="7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968742" y="1766321"/>
            <a:ext cx="1241357" cy="3534910"/>
          </a:xfrm>
          <a:prstGeom prst="rect">
            <a:avLst/>
          </a:prstGeom>
        </p:spPr>
      </p:pic>
    </p:spTree>
    <p:extLst>
      <p:ext uri="{BB962C8B-B14F-4D97-AF65-F5344CB8AC3E}">
        <p14:creationId xmlns:p14="http://schemas.microsoft.com/office/powerpoint/2010/main" val="93894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539" t="11473" r="14605"/>
          <a:stretch/>
        </p:blipFill>
        <p:spPr>
          <a:xfrm>
            <a:off x="1" y="0"/>
            <a:ext cx="9144000" cy="6858000"/>
          </a:xfrm>
          <a:prstGeom prst="rect">
            <a:avLst/>
          </a:prstGeom>
        </p:spPr>
      </p:pic>
      <p:sp>
        <p:nvSpPr>
          <p:cNvPr id="3" name="TextBox 2"/>
          <p:cNvSpPr txBox="1"/>
          <p:nvPr/>
        </p:nvSpPr>
        <p:spPr>
          <a:xfrm>
            <a:off x="337178" y="847261"/>
            <a:ext cx="2699658" cy="2308324"/>
          </a:xfrm>
          <a:prstGeom prst="rect">
            <a:avLst/>
          </a:prstGeom>
          <a:solidFill>
            <a:srgbClr val="D6DCE5">
              <a:alpha val="50196"/>
            </a:srgbClr>
          </a:solidFill>
          <a:effectLst>
            <a:softEdge rad="127000"/>
          </a:effectLst>
        </p:spPr>
        <p:txBody>
          <a:bodyPr wrap="square" rtlCol="0">
            <a:spAutoFit/>
          </a:bodyPr>
          <a:lstStyle/>
          <a:p>
            <a:pPr algn="ctr"/>
            <a:r>
              <a:rPr lang="en-US" sz="3600" b="1" dirty="0" smtClean="0">
                <a:ln w="9525">
                  <a:solidFill>
                    <a:schemeClr val="tx1">
                      <a:lumMod val="50000"/>
                      <a:lumOff val="50000"/>
                    </a:schemeClr>
                  </a:solidFill>
                  <a:prstDash val="solid"/>
                </a:ln>
                <a:effectLst>
                  <a:outerShdw blurRad="12700" dist="38100" dir="2700000" algn="tl" rotWithShape="0">
                    <a:schemeClr val="accent5">
                      <a:lumMod val="60000"/>
                      <a:lumOff val="40000"/>
                    </a:schemeClr>
                  </a:outerShdw>
                </a:effectLst>
              </a:rPr>
              <a:t>From Fulfilling Data Requests</a:t>
            </a:r>
            <a:endParaRPr lang="en-US" sz="3600" b="1" dirty="0">
              <a:ln w="9525">
                <a:solidFill>
                  <a:schemeClr val="tx1">
                    <a:lumMod val="50000"/>
                    <a:lumOff val="50000"/>
                  </a:schemeClr>
                </a:solidFill>
                <a:prstDash val="solid"/>
              </a:ln>
              <a:effectLst>
                <a:outerShdw blurRad="12700" dist="38100" dir="2700000" algn="tl" rotWithShape="0">
                  <a:schemeClr val="accent5">
                    <a:lumMod val="60000"/>
                    <a:lumOff val="40000"/>
                  </a:schemeClr>
                </a:outerShdw>
              </a:effectLst>
            </a:endParaRPr>
          </a:p>
        </p:txBody>
      </p:sp>
      <p:sp>
        <p:nvSpPr>
          <p:cNvPr id="7" name="TextBox 6"/>
          <p:cNvSpPr txBox="1"/>
          <p:nvPr/>
        </p:nvSpPr>
        <p:spPr>
          <a:xfrm>
            <a:off x="4821812" y="847261"/>
            <a:ext cx="1840246" cy="1754326"/>
          </a:xfrm>
          <a:prstGeom prst="rect">
            <a:avLst/>
          </a:prstGeom>
          <a:solidFill>
            <a:srgbClr val="D6DCE5">
              <a:alpha val="50196"/>
            </a:srgbClr>
          </a:solidFill>
          <a:effectLst>
            <a:softEdge rad="127000"/>
          </a:effectLst>
        </p:spPr>
        <p:txBody>
          <a:bodyPr wrap="square" rtlCol="0">
            <a:spAutoFit/>
          </a:bodyPr>
          <a:lstStyle/>
          <a:p>
            <a:pPr algn="ctr"/>
            <a:r>
              <a:rPr lang="en-US" sz="3600" b="1" dirty="0" smtClean="0">
                <a:ln w="9525">
                  <a:solidFill>
                    <a:schemeClr val="tx1">
                      <a:lumMod val="50000"/>
                      <a:lumOff val="50000"/>
                    </a:schemeClr>
                  </a:solidFill>
                  <a:prstDash val="solid"/>
                </a:ln>
                <a:effectLst>
                  <a:outerShdw blurRad="12700" dist="38100" dir="2700000" algn="tl" rotWithShape="0">
                    <a:schemeClr val="accent5">
                      <a:lumMod val="60000"/>
                      <a:lumOff val="40000"/>
                    </a:schemeClr>
                  </a:outerShdw>
                </a:effectLst>
              </a:rPr>
              <a:t>To Driving Strategy</a:t>
            </a:r>
            <a:endParaRPr lang="en-US" sz="3600" b="1" dirty="0">
              <a:ln w="9525">
                <a:solidFill>
                  <a:schemeClr val="tx1">
                    <a:lumMod val="50000"/>
                    <a:lumOff val="50000"/>
                  </a:schemeClr>
                </a:solidFill>
                <a:prstDash val="solid"/>
              </a:ln>
              <a:effectLst>
                <a:outerShdw blurRad="12700" dist="38100" dir="2700000" algn="tl" rotWithShape="0">
                  <a:schemeClr val="accent5">
                    <a:lumMod val="60000"/>
                    <a:lumOff val="40000"/>
                  </a:schemeClr>
                </a:outerShdw>
              </a:effectLst>
            </a:endParaRPr>
          </a:p>
        </p:txBody>
      </p:sp>
      <p:sp>
        <p:nvSpPr>
          <p:cNvPr id="8" name="Right Arrow 7"/>
          <p:cNvSpPr/>
          <p:nvPr/>
        </p:nvSpPr>
        <p:spPr>
          <a:xfrm>
            <a:off x="2953548" y="1492468"/>
            <a:ext cx="1643183" cy="1017910"/>
          </a:xfrm>
          <a:prstGeom prst="rightArrow">
            <a:avLst/>
          </a:prstGeom>
          <a:solidFill>
            <a:srgbClr val="C00000"/>
          </a:solidFill>
          <a:ln>
            <a:solidFill>
              <a:srgbClr val="FBC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p:nvPicPr>
        <p:blipFill>
          <a:blip r:embed="rId4"/>
          <a:stretch>
            <a:fillRect/>
          </a:stretch>
        </p:blipFill>
        <p:spPr>
          <a:xfrm>
            <a:off x="86719" y="5836171"/>
            <a:ext cx="330669" cy="941619"/>
          </a:xfrm>
          <a:prstGeom prst="rect">
            <a:avLst/>
          </a:prstGeom>
        </p:spPr>
      </p:pic>
    </p:spTree>
    <p:extLst>
      <p:ext uri="{BB962C8B-B14F-4D97-AF65-F5344CB8AC3E}">
        <p14:creationId xmlns:p14="http://schemas.microsoft.com/office/powerpoint/2010/main" val="228558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292"/>
          <a:stretch/>
        </p:blipFill>
        <p:spPr>
          <a:xfrm>
            <a:off x="-28136" y="-32707"/>
            <a:ext cx="9172135" cy="6890707"/>
          </a:xfrm>
          <a:prstGeom prst="rect">
            <a:avLst/>
          </a:prstGeom>
        </p:spPr>
      </p:pic>
      <p:pic>
        <p:nvPicPr>
          <p:cNvPr id="6" name="Picture 5"/>
          <p:cNvPicPr>
            <a:picLocks noChangeAspect="1"/>
          </p:cNvPicPr>
          <p:nvPr/>
        </p:nvPicPr>
        <p:blipFill>
          <a:blip r:embed="rId4"/>
          <a:stretch>
            <a:fillRect/>
          </a:stretch>
        </p:blipFill>
        <p:spPr>
          <a:xfrm>
            <a:off x="86719" y="5836171"/>
            <a:ext cx="330669" cy="941619"/>
          </a:xfrm>
          <a:prstGeom prst="rect">
            <a:avLst/>
          </a:prstGeom>
        </p:spPr>
      </p:pic>
      <p:sp>
        <p:nvSpPr>
          <p:cNvPr id="10" name="TextBox 9"/>
          <p:cNvSpPr txBox="1"/>
          <p:nvPr/>
        </p:nvSpPr>
        <p:spPr>
          <a:xfrm>
            <a:off x="536945" y="312332"/>
            <a:ext cx="818996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Insights Drive Organizational Focus</a:t>
            </a:r>
            <a:endParaRPr lang="en-US" sz="3200" b="1" dirty="0">
              <a:solidFill>
                <a:srgbClr val="C00000"/>
              </a:solidFill>
              <a:effectLst>
                <a:outerShdw blurRad="38100" dist="38100" dir="2700000" algn="tl">
                  <a:srgbClr val="000000">
                    <a:alpha val="43137"/>
                  </a:srgbClr>
                </a:outerShdw>
              </a:effectLst>
            </a:endParaRPr>
          </a:p>
        </p:txBody>
      </p:sp>
      <p:cxnSp>
        <p:nvCxnSpPr>
          <p:cNvPr id="11" name="Straight Connector 10"/>
          <p:cNvCxnSpPr/>
          <p:nvPr/>
        </p:nvCxnSpPr>
        <p:spPr>
          <a:xfrm flipV="1">
            <a:off x="497073" y="897107"/>
            <a:ext cx="8053369" cy="648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0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292"/>
          <a:stretch/>
        </p:blipFill>
        <p:spPr>
          <a:xfrm>
            <a:off x="-28136" y="-32707"/>
            <a:ext cx="9172135" cy="6890707"/>
          </a:xfrm>
          <a:prstGeom prst="rect">
            <a:avLst/>
          </a:prstGeom>
        </p:spPr>
      </p:pic>
      <p:sp>
        <p:nvSpPr>
          <p:cNvPr id="13" name="Rectangle 12"/>
          <p:cNvSpPr/>
          <p:nvPr/>
        </p:nvSpPr>
        <p:spPr>
          <a:xfrm>
            <a:off x="4529266" y="1040024"/>
            <a:ext cx="4389649" cy="5657556"/>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4665477" y="1176461"/>
            <a:ext cx="4117226" cy="5693866"/>
          </a:xfrm>
          <a:prstGeom prst="rect">
            <a:avLst/>
          </a:prstGeom>
          <a:noFill/>
        </p:spPr>
        <p:txBody>
          <a:bodyPr wrap="square" rtlCol="0">
            <a:spAutoFit/>
          </a:bodyPr>
          <a:lstStyle>
            <a:defPPr>
              <a:defRPr lang="en-US"/>
            </a:defPPr>
            <a:lvl1pPr marL="342900" indent="-342900">
              <a:buFont typeface="Arial" panose="020B0604020202020204" pitchFamily="34" charset="0"/>
              <a:buChar char="•"/>
              <a:defRPr sz="2800" b="1"/>
            </a:lvl1pPr>
          </a:lstStyle>
          <a:p>
            <a:pPr marL="514350" indent="-514350">
              <a:buFont typeface="+mj-lt"/>
              <a:buAutoNum type="arabicPeriod"/>
            </a:pPr>
            <a:r>
              <a:rPr lang="en-US" dirty="0" smtClean="0"/>
              <a:t>Leverage 1-2 Key Projects </a:t>
            </a:r>
          </a:p>
          <a:p>
            <a:pPr marL="514350" indent="-514350">
              <a:buFont typeface="+mj-lt"/>
              <a:buAutoNum type="arabicPeriod"/>
            </a:pPr>
            <a:endParaRPr lang="en-US" dirty="0" smtClean="0"/>
          </a:p>
          <a:p>
            <a:pPr marL="514350" indent="-514350">
              <a:buFont typeface="+mj-lt"/>
              <a:buAutoNum type="arabicPeriod"/>
            </a:pPr>
            <a:r>
              <a:rPr lang="en-US" dirty="0" smtClean="0"/>
              <a:t>Identify </a:t>
            </a:r>
            <a:r>
              <a:rPr lang="en-US" dirty="0"/>
              <a:t>the Right Topics</a:t>
            </a:r>
          </a:p>
          <a:p>
            <a:pPr marL="514350" indent="-514350">
              <a:buFont typeface="+mj-lt"/>
              <a:buAutoNum type="arabicPeriod"/>
            </a:pPr>
            <a:endParaRPr lang="en-US" dirty="0"/>
          </a:p>
          <a:p>
            <a:pPr marL="514350" indent="-514350">
              <a:buFont typeface="+mj-lt"/>
              <a:buAutoNum type="arabicPeriod"/>
            </a:pPr>
            <a:r>
              <a:rPr lang="en-US" dirty="0" smtClean="0"/>
              <a:t>Start with the Implications</a:t>
            </a:r>
            <a:endParaRPr lang="en-US" dirty="0"/>
          </a:p>
          <a:p>
            <a:pPr marL="514350" indent="-514350">
              <a:buFont typeface="+mj-lt"/>
              <a:buAutoNum type="arabicPeriod"/>
            </a:pPr>
            <a:endParaRPr lang="en-US" dirty="0"/>
          </a:p>
          <a:p>
            <a:pPr marL="514350" indent="-514350">
              <a:buFont typeface="+mj-lt"/>
              <a:buAutoNum type="arabicPeriod"/>
            </a:pPr>
            <a:r>
              <a:rPr lang="en-US" dirty="0" smtClean="0"/>
              <a:t>Fine Tune the Message</a:t>
            </a:r>
            <a:endParaRPr lang="en-US" dirty="0"/>
          </a:p>
          <a:p>
            <a:pPr marL="514350" indent="-514350">
              <a:buFont typeface="+mj-lt"/>
              <a:buAutoNum type="arabicPeriod"/>
            </a:pPr>
            <a:endParaRPr lang="en-US" dirty="0"/>
          </a:p>
          <a:p>
            <a:pPr marL="514350" indent="-514350">
              <a:buFont typeface="+mj-lt"/>
              <a:buAutoNum type="arabicPeriod"/>
            </a:pPr>
            <a:r>
              <a:rPr lang="en-US" dirty="0" smtClean="0"/>
              <a:t>Socialize </a:t>
            </a:r>
            <a:r>
              <a:rPr lang="en-US" dirty="0"/>
              <a:t>It</a:t>
            </a:r>
          </a:p>
          <a:p>
            <a:pPr marL="514350" indent="-514350">
              <a:buFont typeface="+mj-lt"/>
              <a:buAutoNum type="arabicPeriod"/>
            </a:pPr>
            <a:endParaRPr lang="en-US" dirty="0"/>
          </a:p>
        </p:txBody>
      </p:sp>
      <p:pic>
        <p:nvPicPr>
          <p:cNvPr id="5" name="Picture 4"/>
          <p:cNvPicPr>
            <a:picLocks noChangeAspect="1"/>
          </p:cNvPicPr>
          <p:nvPr/>
        </p:nvPicPr>
        <p:blipFill>
          <a:blip r:embed="rId4"/>
          <a:stretch>
            <a:fillRect/>
          </a:stretch>
        </p:blipFill>
        <p:spPr>
          <a:xfrm>
            <a:off x="86719" y="5836171"/>
            <a:ext cx="330669" cy="941619"/>
          </a:xfrm>
          <a:prstGeom prst="rect">
            <a:avLst/>
          </a:prstGeom>
        </p:spPr>
      </p:pic>
      <p:sp>
        <p:nvSpPr>
          <p:cNvPr id="6" name="TextBox 5"/>
          <p:cNvSpPr txBox="1"/>
          <p:nvPr/>
        </p:nvSpPr>
        <p:spPr>
          <a:xfrm>
            <a:off x="536945" y="312332"/>
            <a:ext cx="818996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Insights Drive Organizational Focus</a:t>
            </a:r>
            <a:endParaRPr lang="en-US" sz="3200" b="1" dirty="0">
              <a:solidFill>
                <a:srgbClr val="C00000"/>
              </a:solidFill>
              <a:effectLst>
                <a:outerShdw blurRad="38100" dist="38100" dir="2700000" algn="tl">
                  <a:srgbClr val="000000">
                    <a:alpha val="43137"/>
                  </a:srgbClr>
                </a:outerShdw>
              </a:effectLst>
            </a:endParaRPr>
          </a:p>
        </p:txBody>
      </p:sp>
      <p:cxnSp>
        <p:nvCxnSpPr>
          <p:cNvPr id="7" name="Straight Connector 6"/>
          <p:cNvCxnSpPr/>
          <p:nvPr/>
        </p:nvCxnSpPr>
        <p:spPr>
          <a:xfrm flipV="1">
            <a:off x="497073" y="897107"/>
            <a:ext cx="8053369" cy="648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112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0804" t="-205" r="-10804" b="205"/>
          <a:stretch/>
        </p:blipFill>
        <p:spPr>
          <a:xfrm>
            <a:off x="0" y="-54132"/>
            <a:ext cx="10367889" cy="6909458"/>
          </a:xfrm>
          <a:prstGeom prst="rect">
            <a:avLst/>
          </a:prstGeom>
        </p:spPr>
      </p:pic>
      <p:sp>
        <p:nvSpPr>
          <p:cNvPr id="8" name="Rectangle 7"/>
          <p:cNvSpPr/>
          <p:nvPr/>
        </p:nvSpPr>
        <p:spPr>
          <a:xfrm>
            <a:off x="4108625" y="1869327"/>
            <a:ext cx="4348938" cy="4515431"/>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4225717" y="2071551"/>
            <a:ext cx="4117226" cy="4154984"/>
          </a:xfrm>
          <a:prstGeom prst="rect">
            <a:avLst/>
          </a:prstGeom>
          <a:noFill/>
        </p:spPr>
        <p:txBody>
          <a:bodyPr wrap="square" rtlCol="0">
            <a:spAutoFit/>
          </a:bodyPr>
          <a:lstStyle/>
          <a:p>
            <a:pPr marL="257168" indent="-257168">
              <a:buFont typeface="Arial" panose="020B0604020202020204" pitchFamily="34" charset="0"/>
              <a:buChar char="•"/>
            </a:pPr>
            <a:r>
              <a:rPr lang="en-US" sz="2400" b="1" dirty="0" smtClean="0"/>
              <a:t>Opportunity for the biggest strategic impact</a:t>
            </a:r>
            <a:endParaRPr lang="en-US" sz="2400" b="1" dirty="0"/>
          </a:p>
          <a:p>
            <a:pPr marL="257168" indent="-257168">
              <a:buFont typeface="Arial" panose="020B0604020202020204" pitchFamily="34" charset="0"/>
              <a:buChar char="•"/>
            </a:pPr>
            <a:endParaRPr lang="en-US" sz="2400" b="1" dirty="0"/>
          </a:p>
          <a:p>
            <a:pPr marL="257168" lvl="1" indent="-257168">
              <a:buFont typeface="Arial" panose="020B0604020202020204" pitchFamily="34" charset="0"/>
              <a:buChar char="•"/>
            </a:pPr>
            <a:r>
              <a:rPr lang="en-US" sz="2400" b="1" dirty="0"/>
              <a:t>Opportunity to advance organizational learning the most</a:t>
            </a:r>
          </a:p>
          <a:p>
            <a:pPr marL="257168" indent="-257168">
              <a:buFont typeface="Arial" panose="020B0604020202020204" pitchFamily="34" charset="0"/>
              <a:buChar char="•"/>
            </a:pPr>
            <a:endParaRPr lang="en-US" sz="2400" b="1" dirty="0" smtClean="0"/>
          </a:p>
          <a:p>
            <a:pPr marL="257168" indent="-257168">
              <a:buFont typeface="Arial" panose="020B0604020202020204" pitchFamily="34" charset="0"/>
              <a:buChar char="•"/>
            </a:pPr>
            <a:r>
              <a:rPr lang="en-US" sz="2400" b="1" dirty="0" smtClean="0"/>
              <a:t>Reach </a:t>
            </a:r>
            <a:r>
              <a:rPr lang="en-US" sz="2400" b="1" dirty="0"/>
              <a:t>the most important stakeholders</a:t>
            </a:r>
          </a:p>
          <a:p>
            <a:pPr marL="257168" indent="-257168">
              <a:buFont typeface="Arial" panose="020B0604020202020204" pitchFamily="34" charset="0"/>
              <a:buChar char="•"/>
            </a:pPr>
            <a:endParaRPr lang="en-US" sz="2400" b="1" dirty="0"/>
          </a:p>
          <a:p>
            <a:pPr marL="257168" indent="-257168">
              <a:buFont typeface="Arial" panose="020B0604020202020204" pitchFamily="34" charset="0"/>
              <a:buChar char="•"/>
            </a:pPr>
            <a:r>
              <a:rPr lang="en-US" sz="2400" b="1" dirty="0"/>
              <a:t>Reach the broadest audience</a:t>
            </a:r>
          </a:p>
        </p:txBody>
      </p:sp>
      <p:sp>
        <p:nvSpPr>
          <p:cNvPr id="10" name="Rectangle 9"/>
          <p:cNvSpPr/>
          <p:nvPr/>
        </p:nvSpPr>
        <p:spPr>
          <a:xfrm>
            <a:off x="292776" y="232122"/>
            <a:ext cx="5919873" cy="915727"/>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4"/>
          <a:stretch>
            <a:fillRect/>
          </a:stretch>
        </p:blipFill>
        <p:spPr>
          <a:xfrm>
            <a:off x="86719" y="5836171"/>
            <a:ext cx="330669" cy="941619"/>
          </a:xfrm>
          <a:prstGeom prst="rect">
            <a:avLst/>
          </a:prstGeom>
        </p:spPr>
      </p:pic>
      <p:sp>
        <p:nvSpPr>
          <p:cNvPr id="11" name="TextBox 10"/>
          <p:cNvSpPr txBox="1"/>
          <p:nvPr/>
        </p:nvSpPr>
        <p:spPr>
          <a:xfrm>
            <a:off x="536945" y="312332"/>
            <a:ext cx="6810152"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Leverage 1-2 Key Projects</a:t>
            </a:r>
            <a:endParaRPr lang="en-US" sz="3200" b="1" dirty="0">
              <a:solidFill>
                <a:srgbClr val="C00000"/>
              </a:solidFill>
              <a:effectLst>
                <a:outerShdw blurRad="38100" dist="38100" dir="2700000" algn="tl">
                  <a:srgbClr val="000000">
                    <a:alpha val="43137"/>
                  </a:srgbClr>
                </a:outerShdw>
              </a:effectLst>
            </a:endParaRPr>
          </a:p>
        </p:txBody>
      </p:sp>
      <p:cxnSp>
        <p:nvCxnSpPr>
          <p:cNvPr id="14" name="Straight Connector 13"/>
          <p:cNvCxnSpPr/>
          <p:nvPr/>
        </p:nvCxnSpPr>
        <p:spPr>
          <a:xfrm>
            <a:off x="497073" y="905669"/>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08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s, nature, outside"/>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13026" b="255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2521109347"/>
              </p:ext>
            </p:extLst>
          </p:nvPr>
        </p:nvGraphicFramePr>
        <p:xfrm>
          <a:off x="993864" y="3338469"/>
          <a:ext cx="7770772" cy="32004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536945" y="312332"/>
            <a:ext cx="8002144"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We Leveraged Annual Business Planning</a:t>
            </a:r>
            <a:endParaRPr lang="en-US" sz="3200" b="1" dirty="0">
              <a:solidFill>
                <a:srgbClr val="C00000"/>
              </a:solidFill>
              <a:effectLst>
                <a:outerShdw blurRad="38100" dist="38100" dir="2700000" algn="tl">
                  <a:srgbClr val="000000">
                    <a:alpha val="43137"/>
                  </a:srgbClr>
                </a:outerShdw>
              </a:effectLst>
            </a:endParaRPr>
          </a:p>
        </p:txBody>
      </p:sp>
      <p:cxnSp>
        <p:nvCxnSpPr>
          <p:cNvPr id="8" name="Straight Connector 7"/>
          <p:cNvCxnSpPr/>
          <p:nvPr/>
        </p:nvCxnSpPr>
        <p:spPr>
          <a:xfrm flipV="1">
            <a:off x="536945" y="1012874"/>
            <a:ext cx="6947067" cy="53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9"/>
          <a:stretch>
            <a:fillRect/>
          </a:stretch>
        </p:blipFill>
        <p:spPr>
          <a:xfrm>
            <a:off x="86719" y="5836171"/>
            <a:ext cx="330669" cy="941619"/>
          </a:xfrm>
          <a:prstGeom prst="rect">
            <a:avLst/>
          </a:prstGeom>
        </p:spPr>
      </p:pic>
    </p:spTree>
    <p:extLst>
      <p:ext uri="{BB962C8B-B14F-4D97-AF65-F5344CB8AC3E}">
        <p14:creationId xmlns:p14="http://schemas.microsoft.com/office/powerpoint/2010/main" val="4054163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untains, nature, outside"/>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13026" b="2551"/>
          <a:stretch/>
        </p:blipFill>
        <p:spPr bwMode="auto">
          <a:xfrm>
            <a:off x="0" y="21781"/>
            <a:ext cx="9143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978053662"/>
              </p:ext>
            </p:extLst>
          </p:nvPr>
        </p:nvGraphicFramePr>
        <p:xfrm>
          <a:off x="292618" y="3172327"/>
          <a:ext cx="8558762" cy="3370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36945" y="312332"/>
            <a:ext cx="8002144"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We Leveraged Annual Business Planning</a:t>
            </a:r>
            <a:endParaRPr lang="en-US" sz="3200" b="1" dirty="0">
              <a:solidFill>
                <a:srgbClr val="C00000"/>
              </a:solidFill>
              <a:effectLst>
                <a:outerShdw blurRad="38100" dist="38100" dir="2700000" algn="tl">
                  <a:srgbClr val="000000">
                    <a:alpha val="43137"/>
                  </a:srgbClr>
                </a:outerShdw>
              </a:effectLst>
            </a:endParaRPr>
          </a:p>
        </p:txBody>
      </p:sp>
      <p:cxnSp>
        <p:nvCxnSpPr>
          <p:cNvPr id="6" name="Straight Connector 5"/>
          <p:cNvCxnSpPr/>
          <p:nvPr/>
        </p:nvCxnSpPr>
        <p:spPr>
          <a:xfrm flipV="1">
            <a:off x="536945" y="1012874"/>
            <a:ext cx="6947067" cy="53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9"/>
          <a:stretch>
            <a:fillRect/>
          </a:stretch>
        </p:blipFill>
        <p:spPr>
          <a:xfrm>
            <a:off x="86719" y="5836171"/>
            <a:ext cx="330669" cy="941619"/>
          </a:xfrm>
          <a:prstGeom prst="rect">
            <a:avLst/>
          </a:prstGeom>
        </p:spPr>
      </p:pic>
    </p:spTree>
    <p:extLst>
      <p:ext uri="{BB962C8B-B14F-4D97-AF65-F5344CB8AC3E}">
        <p14:creationId xmlns:p14="http://schemas.microsoft.com/office/powerpoint/2010/main" val="1316192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051"/>
          <a:stretch/>
        </p:blipFill>
        <p:spPr>
          <a:xfrm>
            <a:off x="-28136" y="0"/>
            <a:ext cx="9172135" cy="6874412"/>
          </a:xfrm>
          <a:prstGeom prst="rect">
            <a:avLst/>
          </a:prstGeom>
        </p:spPr>
      </p:pic>
      <p:sp>
        <p:nvSpPr>
          <p:cNvPr id="9" name="Rectangle 8"/>
          <p:cNvSpPr/>
          <p:nvPr/>
        </p:nvSpPr>
        <p:spPr>
          <a:xfrm>
            <a:off x="252045" y="1392796"/>
            <a:ext cx="4348938" cy="5341225"/>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369138" y="1595021"/>
            <a:ext cx="4117226" cy="5262979"/>
          </a:xfrm>
          <a:prstGeom prst="rect">
            <a:avLst/>
          </a:prstGeom>
          <a:noFill/>
        </p:spPr>
        <p:txBody>
          <a:bodyPr wrap="square" rtlCol="0">
            <a:spAutoFit/>
          </a:bodyPr>
          <a:lstStyle/>
          <a:p>
            <a:pPr marL="457200" indent="-457200">
              <a:buFont typeface="Arial" panose="020B0604020202020204" pitchFamily="34" charset="0"/>
              <a:buChar char="•"/>
            </a:pPr>
            <a:r>
              <a:rPr lang="en-US" sz="2400" b="1" dirty="0" smtClean="0"/>
              <a:t>Build </a:t>
            </a:r>
            <a:r>
              <a:rPr lang="en-US" sz="2400" b="1" dirty="0"/>
              <a:t>on strategies</a:t>
            </a:r>
          </a:p>
          <a:p>
            <a:pPr marL="457200" indent="-457200">
              <a:buFont typeface="Arial" panose="020B0604020202020204" pitchFamily="34" charset="0"/>
              <a:buChar char="•"/>
            </a:pPr>
            <a:endParaRPr lang="en-US" sz="2400" b="1" dirty="0"/>
          </a:p>
          <a:p>
            <a:pPr marL="457200" indent="-457200">
              <a:buFont typeface="Arial" panose="020B0604020202020204" pitchFamily="34" charset="0"/>
              <a:buChar char="•"/>
            </a:pPr>
            <a:r>
              <a:rPr lang="en-US" sz="2400" b="1" dirty="0" smtClean="0"/>
              <a:t>Address </a:t>
            </a:r>
            <a:r>
              <a:rPr lang="en-US" sz="2400" b="1" dirty="0"/>
              <a:t/>
            </a:r>
            <a:br>
              <a:rPr lang="en-US" sz="2400" b="1" dirty="0"/>
            </a:br>
            <a:r>
              <a:rPr lang="en-US" sz="2400" b="1" dirty="0" smtClean="0"/>
              <a:t>misinformation</a:t>
            </a:r>
            <a:endParaRPr lang="en-US" sz="2400" b="1" dirty="0"/>
          </a:p>
          <a:p>
            <a:pPr marL="457200" indent="-457200">
              <a:buFont typeface="Arial" panose="020B0604020202020204" pitchFamily="34" charset="0"/>
              <a:buChar char="•"/>
            </a:pPr>
            <a:endParaRPr lang="en-US" sz="2400" b="1" dirty="0"/>
          </a:p>
          <a:p>
            <a:pPr marL="457200" indent="-457200">
              <a:buFont typeface="Arial" panose="020B0604020202020204" pitchFamily="34" charset="0"/>
              <a:buChar char="•"/>
            </a:pPr>
            <a:r>
              <a:rPr lang="en-US" sz="2400" b="1" dirty="0" smtClean="0"/>
              <a:t>Look </a:t>
            </a:r>
            <a:r>
              <a:rPr lang="en-US" sz="2400" b="1" dirty="0"/>
              <a:t>further upstream</a:t>
            </a:r>
          </a:p>
          <a:p>
            <a:pPr marL="457200" indent="-457200">
              <a:buFont typeface="Arial" panose="020B0604020202020204" pitchFamily="34" charset="0"/>
              <a:buChar char="•"/>
            </a:pPr>
            <a:endParaRPr lang="en-US" sz="2400" b="1" dirty="0"/>
          </a:p>
          <a:p>
            <a:pPr marL="457200" indent="-457200">
              <a:buFont typeface="Arial" panose="020B0604020202020204" pitchFamily="34" charset="0"/>
              <a:buChar char="•"/>
            </a:pPr>
            <a:r>
              <a:rPr lang="en-US" sz="2400" b="1" dirty="0" smtClean="0"/>
              <a:t>Raise </a:t>
            </a:r>
            <a:r>
              <a:rPr lang="en-US" sz="2400" b="1" dirty="0"/>
              <a:t>provocative questions or </a:t>
            </a:r>
            <a:r>
              <a:rPr lang="en-US" sz="2400" b="1" dirty="0" smtClean="0"/>
              <a:t>question </a:t>
            </a:r>
            <a:r>
              <a:rPr lang="en-US" sz="2400" b="1" dirty="0"/>
              <a:t>sacred cows</a:t>
            </a:r>
          </a:p>
          <a:p>
            <a:pPr marL="457200" indent="-457200">
              <a:buFont typeface="Arial" panose="020B0604020202020204" pitchFamily="34" charset="0"/>
              <a:buChar char="•"/>
            </a:pPr>
            <a:endParaRPr lang="en-US" sz="2400" b="1" dirty="0"/>
          </a:p>
          <a:p>
            <a:pPr marL="457200" indent="-457200">
              <a:buFont typeface="Arial" panose="020B0604020202020204" pitchFamily="34" charset="0"/>
              <a:buChar char="•"/>
            </a:pPr>
            <a:r>
              <a:rPr lang="en-US" sz="2400" b="1" dirty="0" smtClean="0"/>
              <a:t>Think </a:t>
            </a:r>
            <a:r>
              <a:rPr lang="en-US" sz="2400" b="1" dirty="0"/>
              <a:t>about problems differently</a:t>
            </a:r>
          </a:p>
          <a:p>
            <a:pPr marL="457200" indent="-457200">
              <a:buFont typeface="Arial" panose="020B0604020202020204" pitchFamily="34" charset="0"/>
              <a:buChar char="•"/>
            </a:pPr>
            <a:endParaRPr lang="en-US" sz="2400" b="1" dirty="0"/>
          </a:p>
        </p:txBody>
      </p:sp>
      <p:sp>
        <p:nvSpPr>
          <p:cNvPr id="11" name="Rectangle 10"/>
          <p:cNvSpPr/>
          <p:nvPr/>
        </p:nvSpPr>
        <p:spPr>
          <a:xfrm>
            <a:off x="382452" y="125281"/>
            <a:ext cx="5919873" cy="915727"/>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536945" y="312332"/>
            <a:ext cx="558603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Identify the Right Topics</a:t>
            </a:r>
            <a:endParaRPr lang="en-US" sz="3200" b="1" dirty="0">
              <a:solidFill>
                <a:srgbClr val="C00000"/>
              </a:solidFill>
              <a:effectLst>
                <a:outerShdw blurRad="38100" dist="38100" dir="2700000" algn="tl">
                  <a:srgbClr val="000000">
                    <a:alpha val="43137"/>
                  </a:srgbClr>
                </a:outerShdw>
              </a:effectLst>
            </a:endParaRPr>
          </a:p>
        </p:txBody>
      </p:sp>
      <p:cxnSp>
        <p:nvCxnSpPr>
          <p:cNvPr id="10" name="Straight Connector 9"/>
          <p:cNvCxnSpPr/>
          <p:nvPr/>
        </p:nvCxnSpPr>
        <p:spPr>
          <a:xfrm>
            <a:off x="497073" y="961939"/>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86719" y="5836171"/>
            <a:ext cx="330669" cy="941619"/>
          </a:xfrm>
          <a:prstGeom prst="rect">
            <a:avLst/>
          </a:prstGeom>
        </p:spPr>
      </p:pic>
    </p:spTree>
    <p:extLst>
      <p:ext uri="{BB962C8B-B14F-4D97-AF65-F5344CB8AC3E}">
        <p14:creationId xmlns:p14="http://schemas.microsoft.com/office/powerpoint/2010/main" val="386236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arn(inVertic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arn(inVertic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arn(inVertic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127"/>
          <a:stretch/>
        </p:blipFill>
        <p:spPr>
          <a:xfrm>
            <a:off x="-1" y="-51046"/>
            <a:ext cx="9214339" cy="6909458"/>
          </a:xfrm>
          <a:prstGeom prst="rect">
            <a:avLst/>
          </a:prstGeom>
        </p:spPr>
      </p:pic>
      <p:sp>
        <p:nvSpPr>
          <p:cNvPr id="4" name="TextBox 3"/>
          <p:cNvSpPr txBox="1"/>
          <p:nvPr/>
        </p:nvSpPr>
        <p:spPr>
          <a:xfrm>
            <a:off x="417388" y="3527847"/>
            <a:ext cx="3986069" cy="2308324"/>
          </a:xfrm>
          <a:prstGeom prst="rect">
            <a:avLst/>
          </a:prstGeom>
          <a:noFill/>
          <a:ln>
            <a:noFill/>
          </a:ln>
        </p:spPr>
        <p:txBody>
          <a:bodyPr wrap="square" rtlCol="0">
            <a:spAutoFit/>
          </a:bodyPr>
          <a:lstStyle/>
          <a:p>
            <a:pPr algn="r"/>
            <a:endParaRPr lang="en-US" sz="3600" b="1" dirty="0">
              <a:ln w="9525">
                <a:noFill/>
                <a:prstDash val="solid"/>
              </a:ln>
              <a:solidFill>
                <a:schemeClr val="bg1"/>
              </a:solidFill>
              <a:effectLst>
                <a:outerShdw blurRad="38100" dist="38100" dir="2700000" algn="tl">
                  <a:srgbClr val="000000">
                    <a:alpha val="43137"/>
                  </a:srgbClr>
                </a:outerShdw>
              </a:effectLst>
            </a:endParaRPr>
          </a:p>
          <a:p>
            <a:pPr algn="r"/>
            <a:r>
              <a:rPr lang="en-US" sz="3600" b="1" dirty="0">
                <a:ln w="9525">
                  <a:noFill/>
                  <a:prstDash val="solid"/>
                </a:ln>
                <a:solidFill>
                  <a:schemeClr val="bg1"/>
                </a:solidFill>
                <a:effectLst>
                  <a:outerShdw blurRad="38100" dist="38100" dir="2700000" algn="tl">
                    <a:srgbClr val="000000">
                      <a:alpha val="43137"/>
                    </a:srgbClr>
                  </a:outerShdw>
                </a:effectLst>
              </a:rPr>
              <a:t>Then figure out how to show the data to </a:t>
            </a:r>
            <a:r>
              <a:rPr lang="en-US" sz="3600" b="1">
                <a:ln w="9525">
                  <a:noFill/>
                  <a:prstDash val="solid"/>
                </a:ln>
                <a:solidFill>
                  <a:schemeClr val="bg1"/>
                </a:solidFill>
                <a:effectLst>
                  <a:outerShdw blurRad="38100" dist="38100" dir="2700000" algn="tl">
                    <a:srgbClr val="000000">
                      <a:alpha val="43137"/>
                    </a:srgbClr>
                  </a:outerShdw>
                </a:effectLst>
              </a:rPr>
              <a:t>support </a:t>
            </a:r>
            <a:r>
              <a:rPr lang="en-US" sz="3600" b="1" smtClean="0">
                <a:ln w="9525">
                  <a:noFill/>
                  <a:prstDash val="solid"/>
                </a:ln>
                <a:solidFill>
                  <a:schemeClr val="bg1"/>
                </a:solidFill>
                <a:effectLst>
                  <a:outerShdw blurRad="38100" dist="38100" dir="2700000" algn="tl">
                    <a:srgbClr val="000000">
                      <a:alpha val="43137"/>
                    </a:srgbClr>
                  </a:outerShdw>
                </a:effectLst>
              </a:rPr>
              <a:t>it.</a:t>
            </a:r>
            <a:endParaRPr lang="en-US" sz="3600" b="1" dirty="0">
              <a:ln w="9525">
                <a:noFill/>
                <a:prstDash val="solid"/>
              </a:ln>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stretch>
            <a:fillRect/>
          </a:stretch>
        </p:blipFill>
        <p:spPr>
          <a:xfrm>
            <a:off x="86719" y="5836171"/>
            <a:ext cx="330669" cy="941619"/>
          </a:xfrm>
          <a:prstGeom prst="rect">
            <a:avLst/>
          </a:prstGeom>
        </p:spPr>
      </p:pic>
      <p:sp>
        <p:nvSpPr>
          <p:cNvPr id="9" name="Rectangle 8"/>
          <p:cNvSpPr/>
          <p:nvPr/>
        </p:nvSpPr>
        <p:spPr>
          <a:xfrm>
            <a:off x="370023" y="146855"/>
            <a:ext cx="5919873" cy="1136513"/>
          </a:xfrm>
          <a:prstGeom prst="rect">
            <a:avLst/>
          </a:prstGeom>
          <a:solidFill>
            <a:schemeClr val="bg2">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p:nvPr/>
        </p:nvCxnSpPr>
        <p:spPr>
          <a:xfrm>
            <a:off x="497073" y="961939"/>
            <a:ext cx="55112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6945" y="312332"/>
            <a:ext cx="558603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rPr>
              <a:t>Start with the Implications</a:t>
            </a:r>
            <a:endParaRPr lang="en-US"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4812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3_Custom Design">
  <a:themeElements>
    <a:clrScheme name="CLIF_Earth_Sky">
      <a:dk1>
        <a:srgbClr val="505050"/>
      </a:dk1>
      <a:lt1>
        <a:srgbClr val="FFFFFF"/>
      </a:lt1>
      <a:dk2>
        <a:srgbClr val="004C99"/>
      </a:dk2>
      <a:lt2>
        <a:srgbClr val="FFFFFF"/>
      </a:lt2>
      <a:accent1>
        <a:srgbClr val="004C99"/>
      </a:accent1>
      <a:accent2>
        <a:srgbClr val="00AADB"/>
      </a:accent2>
      <a:accent3>
        <a:srgbClr val="88D2ED"/>
      </a:accent3>
      <a:accent4>
        <a:srgbClr val="ECDABE"/>
      </a:accent4>
      <a:accent5>
        <a:srgbClr val="DEBE8A"/>
      </a:accent5>
      <a:accent6>
        <a:srgbClr val="BE8934"/>
      </a:accent6>
      <a:hlink>
        <a:srgbClr val="C60203"/>
      </a:hlink>
      <a:folHlink>
        <a:srgbClr val="5EBF7D"/>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TotalTime>
  <Words>2605</Words>
  <Application>Microsoft Office PowerPoint</Application>
  <PresentationFormat>On-screen Show (4:3)</PresentationFormat>
  <Paragraphs>249</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 Black</vt:lpstr>
      <vt:lpstr>Arial Narrow</vt:lpstr>
      <vt:lpstr>Calibri</vt:lpstr>
      <vt:lpstr>Calibri Light</vt:lpstr>
      <vt:lpstr>Century Gothic</vt:lpstr>
      <vt:lpstr>ヒラギノ角ゴ Pro W3</vt:lpstr>
      <vt:lpstr>3_Custom Design</vt:lpstr>
      <vt:lpstr>Office Theme</vt:lpstr>
      <vt:lpstr>Earning Insights a Seat at the Table by Creating Organizational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Earning Insights a Seat at the Table by Creating Organizational Focus</dc:title>
  <dc:creator>Michelle Thevil</dc:creator>
  <cp:lastModifiedBy>Michelle Thevil</cp:lastModifiedBy>
  <cp:revision>224</cp:revision>
  <cp:lastPrinted>2016-09-21T17:00:25Z</cp:lastPrinted>
  <dcterms:created xsi:type="dcterms:W3CDTF">2016-05-17T21:08:08Z</dcterms:created>
  <dcterms:modified xsi:type="dcterms:W3CDTF">2016-09-30T16:31:17Z</dcterms:modified>
</cp:coreProperties>
</file>